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1" Type="http://schemas.openxmlformats.org/officeDocument/2006/relationships/slide" Target="slides/slide120.xml" /><Relationship Id="rId122" Type="http://schemas.openxmlformats.org/officeDocument/2006/relationships/slide" Target="slides/slide121.xml" /><Relationship Id="rId123" Type="http://schemas.openxmlformats.org/officeDocument/2006/relationships/slide" Target="slides/slide122.xml" /><Relationship Id="rId124" Type="http://schemas.openxmlformats.org/officeDocument/2006/relationships/slide" Target="slides/slide123.xml" /><Relationship Id="rId125" Type="http://schemas.openxmlformats.org/officeDocument/2006/relationships/slide" Target="slides/slide124.xml" /><Relationship Id="rId126" Type="http://schemas.openxmlformats.org/officeDocument/2006/relationships/slide" Target="slides/slide125.xml" /><Relationship Id="rId127" Type="http://schemas.openxmlformats.org/officeDocument/2006/relationships/slide" Target="slides/slide126.xml" /><Relationship Id="rId128" Type="http://schemas.openxmlformats.org/officeDocument/2006/relationships/slide" Target="slides/slide127.xml" /><Relationship Id="rId129" Type="http://schemas.openxmlformats.org/officeDocument/2006/relationships/slide" Target="slides/slide128.xml" /><Relationship Id="rId130" Type="http://schemas.openxmlformats.org/officeDocument/2006/relationships/slide" Target="slides/slide129.xml" /><Relationship Id="rId131" Type="http://schemas.openxmlformats.org/officeDocument/2006/relationships/slide" Target="slides/slide130.xml" /><Relationship Id="rId132" Type="http://schemas.openxmlformats.org/officeDocument/2006/relationships/slide" Target="slides/slide131.xml" /><Relationship Id="rId133" Type="http://schemas.openxmlformats.org/officeDocument/2006/relationships/slide" Target="slides/slide132.xml" /><Relationship Id="rId134" Type="http://schemas.openxmlformats.org/officeDocument/2006/relationships/slide" Target="slides/slide133.xml" /><Relationship Id="rId135" Type="http://schemas.openxmlformats.org/officeDocument/2006/relationships/slide" Target="slides/slide134.xml" /><Relationship Id="rId136" Type="http://schemas.openxmlformats.org/officeDocument/2006/relationships/slide" Target="slides/slide135.xml" /><Relationship Id="rId137" Type="http://schemas.openxmlformats.org/officeDocument/2006/relationships/slide" Target="slides/slide136.xml" /><Relationship Id="rId138" Type="http://schemas.openxmlformats.org/officeDocument/2006/relationships/slide" Target="slides/slide137.xml" /><Relationship Id="rId139" Type="http://schemas.openxmlformats.org/officeDocument/2006/relationships/slide" Target="slides/slide138.xml" /><Relationship Id="rId140" Type="http://schemas.openxmlformats.org/officeDocument/2006/relationships/slide" Target="slides/slide139.xml" /><Relationship Id="rId141" Type="http://schemas.openxmlformats.org/officeDocument/2006/relationships/slide" Target="slides/slide140.xml" /><Relationship Id="rId142" Type="http://schemas.openxmlformats.org/officeDocument/2006/relationships/slide" Target="slides/slide141.xml" /><Relationship Id="rId143" Type="http://schemas.openxmlformats.org/officeDocument/2006/relationships/slide" Target="slides/slide142.xml" /><Relationship Id="rId144" Type="http://schemas.openxmlformats.org/officeDocument/2006/relationships/slide" Target="slides/slide143.xml" /><Relationship Id="rId145" Type="http://schemas.openxmlformats.org/officeDocument/2006/relationships/slide" Target="slides/slide144.xml" /><Relationship Id="rId146" Type="http://schemas.openxmlformats.org/officeDocument/2006/relationships/slide" Target="slides/slide145.xml" /><Relationship Id="rId147" Type="http://schemas.openxmlformats.org/officeDocument/2006/relationships/slide" Target="slides/slide146.xml" /><Relationship Id="rId148" Type="http://schemas.openxmlformats.org/officeDocument/2006/relationships/slide" Target="slides/slide147.xml" /><Relationship Id="rId149" Type="http://schemas.openxmlformats.org/officeDocument/2006/relationships/slide" Target="slides/slide148.xml" /><Relationship Id="rId150" Type="http://schemas.openxmlformats.org/officeDocument/2006/relationships/slide" Target="slides/slide149.xml" /><Relationship Id="rId151" Type="http://schemas.openxmlformats.org/officeDocument/2006/relationships/slide" Target="slides/slide150.xml" /><Relationship Id="rId152" Type="http://schemas.openxmlformats.org/officeDocument/2006/relationships/slide" Target="slides/slide151.xml" /><Relationship Id="rId153" Type="http://schemas.openxmlformats.org/officeDocument/2006/relationships/slide" Target="slides/slide152.xml" /><Relationship Id="rId154" Type="http://schemas.openxmlformats.org/officeDocument/2006/relationships/slide" Target="slides/slide153.xml" /><Relationship Id="rId155" Type="http://schemas.openxmlformats.org/officeDocument/2006/relationships/slide" Target="slides/slide154.xml" /><Relationship Id="rId156" Type="http://schemas.openxmlformats.org/officeDocument/2006/relationships/slide" Target="slides/slide155.xml" /><Relationship Id="rId157" Type="http://schemas.openxmlformats.org/officeDocument/2006/relationships/slide" Target="slides/slide156.xml" /><Relationship Id="rId158" Type="http://schemas.openxmlformats.org/officeDocument/2006/relationships/slide" Target="slides/slide157.xml" /><Relationship Id="rId159" Type="http://schemas.openxmlformats.org/officeDocument/2006/relationships/slide" Target="slides/slide158.xml" /><Relationship Id="rId160" Type="http://schemas.openxmlformats.org/officeDocument/2006/relationships/slide" Target="slides/slide159.xml" /><Relationship Id="rId161" Type="http://schemas.openxmlformats.org/officeDocument/2006/relationships/slide" Target="slides/slide160.xml" /><Relationship Id="rId162" Type="http://schemas.openxmlformats.org/officeDocument/2006/relationships/slide" Target="slides/slide161.xml" /><Relationship Id="rId163" Type="http://schemas.openxmlformats.org/officeDocument/2006/relationships/slide" Target="slides/slide162.xml" /><Relationship Id="rId164" Type="http://schemas.openxmlformats.org/officeDocument/2006/relationships/slide" Target="slides/slide163.xml" /><Relationship Id="rId165" Type="http://schemas.openxmlformats.org/officeDocument/2006/relationships/slide" Target="slides/slide164.xml" /><Relationship Id="rId166" Type="http://schemas.openxmlformats.org/officeDocument/2006/relationships/slide" Target="slides/slide165.xml" /><Relationship Id="rId167" Type="http://schemas.openxmlformats.org/officeDocument/2006/relationships/slide" Target="slides/slide166.xml" /><Relationship Id="rId168" Type="http://schemas.openxmlformats.org/officeDocument/2006/relationships/slide" Target="slides/slide167.xml" /><Relationship Id="rId169" Type="http://schemas.openxmlformats.org/officeDocument/2006/relationships/slide" Target="slides/slide168.xml" /><Relationship Id="rId170" Type="http://schemas.openxmlformats.org/officeDocument/2006/relationships/slide" Target="slides/slide169.xml" /><Relationship Id="rId171" Type="http://schemas.openxmlformats.org/officeDocument/2006/relationships/slide" Target="slides/slide170.xml" /><Relationship Id="rId172" Type="http://schemas.openxmlformats.org/officeDocument/2006/relationships/slide" Target="slides/slide171.xml" /><Relationship Id="rId173" Type="http://schemas.openxmlformats.org/officeDocument/2006/relationships/slide" Target="slides/slide172.xml" /><Relationship Id="rId174" Type="http://schemas.openxmlformats.org/officeDocument/2006/relationships/slide" Target="slides/slide173.xml" /><Relationship Id="rId175" Type="http://schemas.openxmlformats.org/officeDocument/2006/relationships/slide" Target="slides/slide174.xml" /><Relationship Id="rId176" Type="http://schemas.openxmlformats.org/officeDocument/2006/relationships/slide" Target="slides/slide175.xml" /><Relationship Id="rId177" Type="http://schemas.openxmlformats.org/officeDocument/2006/relationships/slide" Target="slides/slide176.xml" /><Relationship Id="rId178" Type="http://schemas.openxmlformats.org/officeDocument/2006/relationships/slide" Target="slides/slide177.xml" /><Relationship Id="rId179" Type="http://schemas.openxmlformats.org/officeDocument/2006/relationships/slide" Target="slides/slide178.xml" /><Relationship Id="rId180" Type="http://schemas.openxmlformats.org/officeDocument/2006/relationships/slide" Target="slides/slide179.xml" /><Relationship Id="rId181" Type="http://schemas.openxmlformats.org/officeDocument/2006/relationships/slide" Target="slides/slide180.xml" /><Relationship Id="rId182" Type="http://schemas.openxmlformats.org/officeDocument/2006/relationships/slide" Target="slides/slide181.xml" /><Relationship Id="rId183" Type="http://schemas.openxmlformats.org/officeDocument/2006/relationships/slide" Target="slides/slide182.xml" /><Relationship Id="rId184" Type="http://schemas.openxmlformats.org/officeDocument/2006/relationships/slide" Target="slides/slide183.xml" /><Relationship Id="rId185" Type="http://schemas.openxmlformats.org/officeDocument/2006/relationships/slide" Target="slides/slide184.xml" /><Relationship Id="rId186" Type="http://schemas.openxmlformats.org/officeDocument/2006/relationships/slide" Target="slides/slide185.xml" /><Relationship Id="rId187" Type="http://schemas.openxmlformats.org/officeDocument/2006/relationships/slide" Target="slides/slide186.xml" /><Relationship Id="rId188" Type="http://schemas.openxmlformats.org/officeDocument/2006/relationships/slide" Target="slides/slide187.xml" /><Relationship Id="rId189" Type="http://schemas.openxmlformats.org/officeDocument/2006/relationships/slide" Target="slides/slide188.xml" /><Relationship Id="rId190" Type="http://schemas.openxmlformats.org/officeDocument/2006/relationships/slide" Target="slides/slide189.xml" /><Relationship Id="rId191" Type="http://schemas.openxmlformats.org/officeDocument/2006/relationships/slide" Target="slides/slide190.xml" /><Relationship Id="rId192" Type="http://schemas.openxmlformats.org/officeDocument/2006/relationships/slide" Target="slides/slide191.xml" /><Relationship Id="rId193" Type="http://schemas.openxmlformats.org/officeDocument/2006/relationships/slide" Target="slides/slide192.xml" /><Relationship Id="rId194" Type="http://schemas.openxmlformats.org/officeDocument/2006/relationships/slide" Target="slides/slide193.xml" /><Relationship Id="rId195" Type="http://schemas.openxmlformats.org/officeDocument/2006/relationships/slide" Target="slides/slide194.xml" /><Relationship Id="rId196" Type="http://schemas.openxmlformats.org/officeDocument/2006/relationships/slide" Target="slides/slide195.xml" /><Relationship Id="rId197" Type="http://schemas.openxmlformats.org/officeDocument/2006/relationships/slide" Target="slides/slide196.xml" /><Relationship Id="rId199" Type="http://schemas.openxmlformats.org/officeDocument/2006/relationships/viewProps" Target="viewProps.xml" /><Relationship Id="rId19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01" Type="http://schemas.openxmlformats.org/officeDocument/2006/relationships/tableStyles" Target="tableStyles.xml" /><Relationship Id="rId20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pn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4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Studierendenberatung@haw-hamburg.de" TargetMode="External" /><Relationship Id="rId3" Type="http://schemas.openxmlformats.org/officeDocument/2006/relationships/hyperlink" Target="mailto:krisenteam@haw-hamburg.de" TargetMode="External" /><Relationship Id="rId4" Type="http://schemas.openxmlformats.org/officeDocument/2006/relationships/hyperlink" Target="https://www.haw-hamburg.de/beratung/" TargetMode="External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6.png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7.png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8.png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9.png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0.png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1.png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2.png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1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3.png" /></Relationships>
</file>

<file path=ppt/slides/_rels/slide1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4.png" /></Relationships>
</file>

<file path=ppt/slides/_rels/slide1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5.png" /></Relationships>
</file>

<file path=ppt/slides/_rels/slide1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6.png" /></Relationships>
</file>

<file path=ppt/slides/_rels/slide1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7.png" /></Relationships>
</file>

<file path=ppt/slides/_rels/slide1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8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9.png" /></Relationships>
</file>

<file path=ppt/slides/_rels/slide1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app.sli.do" TargetMode="Externa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tom@alby.de" TargetMode="External" /><Relationship Id="rId3" Type="http://schemas.openxmlformats.org/officeDocument/2006/relationships/hyperlink" Target="https://alby.link/statistik" TargetMode="Externa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Statistik für die Angewandte Forschung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Dr. Tom Alby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Letzte Fragen?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Vergleich: Horizontal vs. Vertical Bar Charts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Horizontal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Vertical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Best for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Long category labels, many items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Time-based or logical progression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Readability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Easier when labels are long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Requires rotation for long labels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Use case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Rankings, survey responses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Trends over time, grouped comparisons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Scan direction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Left to right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Bottom to top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Visual space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Efficient for many categories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Better for fewer, high-impact bars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Circular Bar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Kreisförmige Darstellung von Werten mit Kategorien</a:t>
            </a:r>
          </a:p>
          <a:p>
            <a:pPr lvl="0"/>
            <a:r>
              <a:rPr/>
              <a:t>Farbcodierung zeigt Gruppenzugehörigkeit</a:t>
            </a:r>
          </a:p>
          <a:p>
            <a:pPr lvl="0"/>
            <a:r>
              <a:rPr/>
              <a:t>Kompakte Darstellung von Mustern und Beziehungen</a:t>
            </a:r>
          </a:p>
          <a:p>
            <a:pPr lvl="0"/>
            <a:r>
              <a:rPr/>
              <a:t>Ideal für visuelles Storytelling</a:t>
            </a:r>
          </a:p>
          <a:p>
            <a:pPr lvl="0"/>
            <a:r>
              <a:rPr/>
              <a:t>Beschriftungen sparsam und deutlich halten</a:t>
            </a:r>
          </a:p>
        </p:txBody>
      </p:sp>
      <p:pic>
        <p:nvPicPr>
          <p:cNvPr descr="Statistik_Seminar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Abweichungen in zwei Richtungen</a:t>
            </a:r>
          </a:p>
          <a:p>
            <a:pPr lvl="0"/>
            <a:r>
              <a:rPr/>
              <a:t>Links/rechts von zentraler Basislinie</a:t>
            </a:r>
          </a:p>
          <a:p>
            <a:pPr lvl="0"/>
            <a:r>
              <a:rPr/>
              <a:t>Ideal für Kontraste (positiv/negativ)</a:t>
            </a:r>
          </a:p>
          <a:p>
            <a:pPr lvl="0"/>
            <a:r>
              <a:rPr/>
              <a:t>Zeigt Gleichgewicht vs. Ungleichgewicht</a:t>
            </a:r>
          </a:p>
          <a:p>
            <a:pPr lvl="0"/>
            <a:r>
              <a:rPr/>
              <a:t>Gut für normalisierte Werte oder Z-Scores</a:t>
            </a:r>
          </a:p>
        </p:txBody>
      </p:sp>
      <p:pic>
        <p:nvPicPr>
          <p:cNvPr descr="Statistik_Seminar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Lollipop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Elegantere Alternative zu Diverging Bars</a:t>
            </a:r>
          </a:p>
          <a:p>
            <a:pPr lvl="0"/>
            <a:r>
              <a:rPr/>
              <a:t>Nutzt Punkte statt Balken (weniger Tinte)</a:t>
            </a:r>
          </a:p>
          <a:p>
            <a:pPr lvl="0"/>
            <a:r>
              <a:rPr/>
              <a:t>Zeigt Richtung und Magnitude effektiv</a:t>
            </a:r>
          </a:p>
          <a:p>
            <a:pPr lvl="0"/>
            <a:r>
              <a:rPr/>
              <a:t>Ideal wenn genaue Werte sekundär sind</a:t>
            </a:r>
          </a:p>
          <a:p>
            <a:pPr lvl="0"/>
            <a:r>
              <a:rPr/>
              <a:t>Besonders gut für Präsentationen</a:t>
            </a:r>
          </a:p>
        </p:txBody>
      </p:sp>
      <p:pic>
        <p:nvPicPr>
          <p:cNvPr descr="Statistik_Seminar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Verteilung numerischer Daten in Bins</a:t>
            </a:r>
          </a:p>
          <a:p>
            <a:pPr lvl="0"/>
            <a:r>
              <a:rPr/>
              <a:t>Balken zeigen Häufigkeiten in Wertebereichen</a:t>
            </a:r>
          </a:p>
          <a:p>
            <a:pPr lvl="0"/>
            <a:r>
              <a:rPr/>
              <a:t>Erkennt Schiefe, Streuung und Ausreißer</a:t>
            </a:r>
          </a:p>
          <a:p>
            <a:pPr lvl="0"/>
            <a:r>
              <a:rPr/>
              <a:t>Zeigt Modi und Clustering in Daten</a:t>
            </a:r>
          </a:p>
          <a:p>
            <a:pPr lvl="0"/>
            <a:r>
              <a:rPr/>
              <a:t>Berührende Balken betonen Kontinuität</a:t>
            </a:r>
          </a:p>
        </p:txBody>
      </p:sp>
      <p:pic>
        <p:nvPicPr>
          <p:cNvPr descr="Statistik_Seminar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Minimum, Quartile und Median</a:t>
            </a:r>
          </a:p>
          <a:p>
            <a:pPr lvl="0"/>
            <a:r>
              <a:rPr/>
              <a:t>Kompakte Darstellung von Verteilungen</a:t>
            </a:r>
          </a:p>
          <a:p>
            <a:pPr lvl="0"/>
            <a:r>
              <a:rPr/>
              <a:t>Hebt Streuung und Ausreißer hervor</a:t>
            </a:r>
          </a:p>
          <a:p>
            <a:pPr lvl="0"/>
            <a:r>
              <a:rPr/>
              <a:t>Ideal zum Kategorienvergleich</a:t>
            </a:r>
          </a:p>
          <a:p>
            <a:pPr lvl="0"/>
            <a:r>
              <a:rPr/>
              <a:t>Kann für Laien schwer verständlich sein</a:t>
            </a:r>
          </a:p>
        </p:txBody>
      </p:sp>
      <p:pic>
        <p:nvPicPr>
          <p:cNvPr descr="Statistik_Seminar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 mit unseren Verspätungsdaten</a:t>
            </a:r>
          </a:p>
        </p:txBody>
      </p:sp>
      <p:pic>
        <p:nvPicPr>
          <p:cNvPr descr="Statistik_Seminar_files/figure-pptx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 mit Violin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Kombiniert Boxplot mit Dichteverteilung</a:t>
            </a:r>
          </a:p>
          <a:p>
            <a:pPr lvl="0"/>
            <a:r>
              <a:rPr/>
              <a:t>Zeigt Form, Streuung und zentrale Tendenz</a:t>
            </a:r>
          </a:p>
          <a:p>
            <a:pPr lvl="0"/>
            <a:r>
              <a:rPr/>
              <a:t>Ideal für Gruppenvergleiche</a:t>
            </a:r>
          </a:p>
          <a:p>
            <a:pPr lvl="0"/>
            <a:r>
              <a:rPr/>
              <a:t>Verdeutlicht Schiefe und Multimodalität</a:t>
            </a:r>
          </a:p>
          <a:p>
            <a:pPr lvl="0"/>
            <a:r>
              <a:rPr/>
              <a:t>Informationsreichere Alternative zum Boxplot</a:t>
            </a:r>
          </a:p>
        </p:txBody>
      </p:sp>
      <p:pic>
        <p:nvPicPr>
          <p:cNvPr descr="Statistik_Seminar_files/figure-pptx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Choropleth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Färbt Regionen basierend auf Datenwerten</a:t>
            </a:r>
          </a:p>
          <a:p>
            <a:pPr lvl="0"/>
            <a:r>
              <a:rPr/>
              <a:t>Zeigt räumliche Muster und Unterschiede</a:t>
            </a:r>
          </a:p>
          <a:p>
            <a:pPr lvl="0"/>
            <a:r>
              <a:rPr/>
              <a:t>Gut für Verhältnisse und Prozentsätze</a:t>
            </a:r>
          </a:p>
          <a:p>
            <a:pPr lvl="0"/>
            <a:r>
              <a:rPr/>
              <a:t>Nutze normalisierte Daten (pro Kopf, %)</a:t>
            </a:r>
          </a:p>
          <a:p>
            <a:pPr lvl="0"/>
            <a:r>
              <a:rPr/>
              <a:t>Vorsicht bei großen Flächenunterschieden</a:t>
            </a:r>
          </a:p>
        </p:txBody>
      </p:sp>
      <p:pic>
        <p:nvPicPr>
          <p:cNvPr descr="images/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193800"/>
            <a:ext cx="298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Kategorienbeiträge im Zeitverlauf</a:t>
            </a:r>
          </a:p>
          <a:p>
            <a:pPr lvl="0"/>
            <a:r>
              <a:rPr/>
              <a:t>Gestapelte Schichten zeigen Gesamtsumme</a:t>
            </a:r>
          </a:p>
          <a:p>
            <a:pPr lvl="0"/>
            <a:r>
              <a:rPr/>
              <a:t>Gut für Wachstum und Anteile</a:t>
            </a:r>
          </a:p>
          <a:p>
            <a:pPr lvl="0"/>
            <a:r>
              <a:rPr/>
              <a:t>Funktioniert am besten mit wenigen Kategorien</a:t>
            </a:r>
          </a:p>
          <a:p>
            <a:pPr lvl="0"/>
            <a:r>
              <a:rPr/>
              <a:t>Einzelsegmentvergleich schwierig</a:t>
            </a:r>
          </a:p>
        </p:txBody>
      </p:sp>
      <p:pic>
        <p:nvPicPr>
          <p:cNvPr descr="Statistik_Seminar_files/figure-pptx/unnamed-chunk-1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Unterstützung für Studierende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Studentische Seelsorge, rund um die Uhr: 040 41170411</a:t>
            </a:r>
          </a:p>
          <a:p>
            <a:pPr lvl="0"/>
            <a:r>
              <a:rPr>
                <a:hlinkClick r:id="rId2"/>
              </a:rPr>
              <a:t>Studierendenberatung@haw-hamburg.de</a:t>
            </a:r>
          </a:p>
          <a:p>
            <a:pPr lvl="0"/>
            <a:r>
              <a:rPr>
                <a:hlinkClick r:id="rId3"/>
              </a:rPr>
              <a:t>krisenteam@haw-hamburg.de</a:t>
            </a:r>
          </a:p>
          <a:p>
            <a:pPr lvl="0"/>
            <a:r>
              <a:rPr/>
              <a:t>Psychologische Sprechzeit ohne Anmeldung (Dienstags 14-15 Uhr): +49 152 247 44 063</a:t>
            </a:r>
          </a:p>
          <a:p>
            <a:pPr lvl="0"/>
            <a:r>
              <a:rPr/>
              <a:t>Weitere Infos: </a:t>
            </a:r>
            <a:r>
              <a:rPr>
                <a:hlinkClick r:id="rId4"/>
              </a:rPr>
              <a:t>HAW Beratung</a:t>
            </a:r>
          </a:p>
        </p:txBody>
      </p:sp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100%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relative Anteile, nicht absolute Werte</a:t>
            </a:r>
          </a:p>
          <a:p>
            <a:pPr lvl="0"/>
            <a:r>
              <a:rPr/>
              <a:t>Verfolgt Änderungen von Kategorienanteilen</a:t>
            </a:r>
          </a:p>
          <a:p>
            <a:pPr lvl="0"/>
            <a:r>
              <a:rPr/>
              <a:t>Summe immer 100% für leichte Vergleichbarkeit</a:t>
            </a:r>
          </a:p>
          <a:p>
            <a:pPr lvl="0"/>
            <a:r>
              <a:rPr/>
              <a:t>Fokus auf Zusammensetzung, nicht Wachstum</a:t>
            </a:r>
          </a:p>
          <a:p>
            <a:pPr lvl="0"/>
            <a:r>
              <a:rPr/>
              <a:t>Absolute Trends gehen verloren</a:t>
            </a:r>
          </a:p>
        </p:txBody>
      </p:sp>
      <p:pic>
        <p:nvPicPr>
          <p:cNvPr descr="Statistik_Seminar_files/figure-pptx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100% Area Chart Beispiel</a:t>
            </a:r>
          </a:p>
        </p:txBody>
      </p:sp>
      <p:pic>
        <p:nvPicPr>
          <p:cNvPr descr="images/earth_overshoot_da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36700" y="1193800"/>
            <a:ext cx="6057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Waterfall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Beiträge zu einer Gesamtsumme</a:t>
            </a:r>
          </a:p>
          <a:p>
            <a:pPr lvl="0"/>
            <a:r>
              <a:rPr/>
              <a:t>Visualisiert Zu- und Abnahmen über Kategorien</a:t>
            </a:r>
          </a:p>
          <a:p>
            <a:pPr lvl="0"/>
            <a:r>
              <a:rPr/>
              <a:t>Hebt schrittweise Veränderungen hervor</a:t>
            </a:r>
          </a:p>
          <a:p>
            <a:pPr lvl="0"/>
            <a:r>
              <a:rPr/>
              <a:t>Ideal für Gewinn- oder Budgetanalysen</a:t>
            </a:r>
          </a:p>
          <a:p>
            <a:pPr lvl="0"/>
            <a:r>
              <a:rPr/>
              <a:t>Zeigt Faktoren für das Endergebnis</a:t>
            </a:r>
          </a:p>
        </p:txBody>
      </p:sp>
      <p:pic>
        <p:nvPicPr>
          <p:cNvPr descr="Statistik_Seminar_files/figure-pptx/unnamed-chunk-2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Heatmap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Nutzt Farbintensität für Matrixwerte</a:t>
            </a:r>
          </a:p>
          <a:p>
            <a:pPr lvl="0"/>
            <a:r>
              <a:rPr/>
              <a:t>Zeigt Muster, Cluster und Anomalien</a:t>
            </a:r>
          </a:p>
          <a:p>
            <a:pPr lvl="0"/>
            <a:r>
              <a:rPr/>
              <a:t>Gut für Korrelationen und Zeitreihen</a:t>
            </a:r>
          </a:p>
          <a:p>
            <a:pPr lvl="0"/>
            <a:r>
              <a:rPr/>
              <a:t>Einfach zu überblicken, weniger präzise</a:t>
            </a:r>
          </a:p>
          <a:p>
            <a:pPr lvl="0"/>
            <a:r>
              <a:rPr/>
              <a:t>Farbskala entscheidend für Interpretation</a:t>
            </a:r>
          </a:p>
        </p:txBody>
      </p:sp>
      <p:pic>
        <p:nvPicPr>
          <p:cNvPr descr="Statistik_Seminar_files/figure-pptx/unnamed-chunk-2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Square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Anteile mit gleichgroßen Quadraten</a:t>
            </a:r>
          </a:p>
          <a:p>
            <a:pPr lvl="0"/>
            <a:r>
              <a:rPr/>
              <a:t>Typisch: 1 Quadrat = 1% (10×10-Raster)</a:t>
            </a:r>
          </a:p>
          <a:p>
            <a:pPr lvl="0"/>
            <a:r>
              <a:rPr/>
              <a:t>Ideal für einfache Proportionsdarstellung</a:t>
            </a:r>
          </a:p>
          <a:p>
            <a:pPr lvl="0"/>
            <a:r>
              <a:rPr/>
              <a:t>Leicht lesbar und ansprechend</a:t>
            </a:r>
          </a:p>
          <a:p>
            <a:pPr lvl="0"/>
            <a:r>
              <a:rPr/>
              <a:t>Am besten mit wenigen Kategorien</a:t>
            </a:r>
          </a:p>
        </p:txBody>
      </p:sp>
      <p:pic>
        <p:nvPicPr>
          <p:cNvPr descr="Statistik_Seminar_files/figure-pptx/unnamed-chunk-2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Treemap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Teil-Ganzes-Beziehungen mit Rechtecken</a:t>
            </a:r>
          </a:p>
          <a:p>
            <a:pPr lvl="0"/>
            <a:r>
              <a:rPr/>
              <a:t>Größe entspricht dem Wert (Umsatz, Anzahl)</a:t>
            </a:r>
          </a:p>
          <a:p>
            <a:pPr lvl="0"/>
            <a:r>
              <a:rPr/>
              <a:t>Visualisiert Hierarchien und Gruppierungen</a:t>
            </a:r>
          </a:p>
          <a:p>
            <a:pPr lvl="0"/>
            <a:r>
              <a:rPr/>
              <a:t>Gut für Proportionsvergleiche</a:t>
            </a:r>
          </a:p>
          <a:p>
            <a:pPr lvl="0"/>
            <a:r>
              <a:rPr/>
              <a:t>Vorsicht bei zu vielen kleinen Elementen</a:t>
            </a:r>
          </a:p>
        </p:txBody>
      </p:sp>
      <p:pic>
        <p:nvPicPr>
          <p:cNvPr descr="Statistik_Seminar_files/figure-pptx/unnamed-chunk-2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Treemap</a:t>
            </a:r>
          </a:p>
        </p:txBody>
      </p:sp>
      <p:pic>
        <p:nvPicPr>
          <p:cNvPr descr="images/tree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7200" y="1193800"/>
            <a:ext cx="5676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Nein, Sie verwenden bitte keine Pie Charts!</a:t>
            </a:r>
          </a:p>
        </p:txBody>
      </p:sp>
      <p:pic>
        <p:nvPicPr>
          <p:cNvPr descr="images/pie-cha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62200" y="1193800"/>
            <a:ext cx="4419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Datenvisualisierung mit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Base Plot vs. ggplot2</a:t>
            </a:r>
          </a:p>
          <a:p>
            <a:pPr lvl="0"/>
            <a:r>
              <a:rPr/>
              <a:t>Grammar of Graphics</a:t>
            </a:r>
          </a:p>
          <a:p>
            <a:pPr lvl="0"/>
            <a:r>
              <a:rPr>
                <a:latin typeface="Courier"/>
              </a:rPr>
              <a:t>geom_point()</a:t>
            </a:r>
            <a:r>
              <a:rPr/>
              <a:t>, </a:t>
            </a:r>
            <a:r>
              <a:rPr>
                <a:latin typeface="Courier"/>
              </a:rPr>
              <a:t>geom_histogram()</a:t>
            </a:r>
            <a:r>
              <a:rPr/>
              <a:t>, </a:t>
            </a:r>
            <a:r>
              <a:rPr>
                <a:latin typeface="Courier"/>
              </a:rPr>
              <a:t>geom_boxplot()</a:t>
            </a:r>
          </a:p>
          <a:p>
            <a:pPr lvl="0"/>
            <a:r>
              <a:rPr/>
              <a:t>Ästhetiken: Farbe, Form, Gruppierung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5: Wahrscheinlichkeiten &amp; Verteilungen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start!</a:t>
            </a:r>
          </a:p>
        </p:txBody>
      </p:sp>
      <p:pic>
        <p:nvPicPr>
          <p:cNvPr descr="images/marketoonist-big-dat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Organisatorisches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Die Veranstaltung findet nächste Woche statt!</a:t>
            </a:r>
          </a:p>
          <a:p>
            <a:pPr lvl="0"/>
            <a:r>
              <a:rPr/>
              <a:t>Zu viel los zum Semesterende? Sie können früher abgeben!</a:t>
            </a:r>
          </a:p>
          <a:p>
            <a:pPr lvl="0"/>
            <a:r>
              <a:rPr/>
              <a:t>Bitte bitte bitte beachten Sie die zur Verfügung gestellten Materialien!</a:t>
            </a:r>
          </a:p>
          <a:p>
            <a:pPr lvl="0"/>
            <a:r>
              <a:rPr/>
              <a:t>Nachtrag Stacked Area Charts</a:t>
            </a:r>
          </a:p>
        </p:txBody>
      </p:sp>
    </p:spTree>
  </p:cSld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Ihre Aufgabe heute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Notebook ist erstellt (mit der Vorlage)</a:t>
            </a:r>
          </a:p>
          <a:p>
            <a:pPr lvl="0" indent="-342900" marL="342900">
              <a:buAutoNum type="arabicPeriod"/>
            </a:pPr>
            <a:r>
              <a:rPr/>
              <a:t>Ihre Daten sind importiert</a:t>
            </a:r>
          </a:p>
          <a:p>
            <a:pPr lvl="0" indent="-342900" marL="342900">
              <a:buAutoNum type="arabicPeriod"/>
            </a:pPr>
            <a:r>
              <a:rPr/>
              <a:t>Forschungsfragen sind ausformuliert im Notebook</a:t>
            </a:r>
          </a:p>
          <a:p>
            <a:pPr lvl="0" indent="-342900" marL="342900">
              <a:buAutoNum type="arabicPeriod"/>
            </a:pPr>
            <a:r>
              <a:rPr b="1"/>
              <a:t>Erst dann</a:t>
            </a:r>
            <a:r>
              <a:rPr/>
              <a:t> besprechen wir im 1:1 Ihr weiteres Vorgehen, über dass Sie sich </a:t>
            </a:r>
            <a:r>
              <a:rPr b="1"/>
              <a:t>vorher</a:t>
            </a:r>
            <a:r>
              <a:rPr/>
              <a:t> Gedanken gemacht haben</a:t>
            </a:r>
          </a:p>
          <a:p>
            <a:pPr lvl="0" indent="-342900" marL="342900">
              <a:buAutoNum type="arabicPeriod"/>
            </a:pPr>
            <a:r>
              <a:rPr/>
              <a:t>Nur wenn Sie gar nicht weiterkommen (und wirklich alle Materialien gesichtet haben), kommen Sie ohne diese Schritte zum 1:1</a:t>
            </a:r>
          </a:p>
        </p:txBody>
      </p:sp>
    </p:spTree>
  </p:cSld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Beschreibung zur Vorhersage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Bisherige Sitzungen</a:t>
            </a:r>
            <a:r>
              <a:rPr/>
              <a:t>: Daten beschreiben, manipulieren, visualisieren</a:t>
            </a:r>
          </a:p>
          <a:p>
            <a:pPr lvl="0"/>
            <a:r>
              <a:rPr b="1"/>
              <a:t>Neuer Schritt</a:t>
            </a:r>
            <a:r>
              <a:rPr/>
              <a:t>: Von Beschreibung zu Vorhersage und Schlussfolgerung</a:t>
            </a:r>
          </a:p>
          <a:p>
            <a:pPr lvl="0"/>
            <a:r>
              <a:rPr b="1"/>
              <a:t>Schlüsselfrage</a:t>
            </a:r>
            <a:r>
              <a:rPr/>
              <a:t>: Wie können wir mit Unsicherheit umgehen?</a:t>
            </a:r>
          </a:p>
          <a:p>
            <a:pPr lvl="0"/>
            <a:r>
              <a:rPr b="1"/>
              <a:t>Antwort</a:t>
            </a:r>
            <a:r>
              <a:rPr/>
              <a:t>: Wahrscheinlichkeitstheorie als mathematisches Fundament</a:t>
            </a:r>
          </a:p>
        </p:txBody>
      </p:sp>
    </p:spTree>
  </p:cSld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Wahrscheinlichkeiten für die angewandte Forschung?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Stichprobenlogik</a:t>
            </a:r>
            <a:br/>
            <a:r>
              <a:rPr/>
              <a:t>→ Wie kann auf eine Grundgesamtheit geschlossen werden, obwohl nur ein Teil beobachtet wurde?</a:t>
            </a:r>
          </a:p>
          <a:p>
            <a:pPr lvl="0"/>
            <a:r>
              <a:rPr b="1"/>
              <a:t>Unsicherheit quantifizieren</a:t>
            </a:r>
            <a:br/>
            <a:r>
              <a:rPr/>
              <a:t>→ Wie kann die Unsicherheit in empirischen Aussagen formal greifbar gemacht werden?</a:t>
            </a:r>
          </a:p>
          <a:p>
            <a:pPr lvl="0"/>
            <a:r>
              <a:rPr b="1"/>
              <a:t>Zufallsvariabilität verstehen</a:t>
            </a:r>
            <a:br/>
            <a:r>
              <a:rPr/>
              <a:t>→ Wie unterscheiden sich echte Effekte von zufälligen Schwankungen?</a:t>
            </a:r>
          </a:p>
        </p:txBody>
      </p:sp>
    </p:spTree>
  </p:cSld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Wahrscheinlichkeiten für die angewandte Forschung? Teil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Grundlage für Inferenz</a:t>
            </a:r>
            <a:br/>
            <a:r>
              <a:rPr/>
              <a:t>→ Wahrscheinlichkeiten bilden das Fundament für Hypothesentests und Konfidenzintervalle.</a:t>
            </a:r>
          </a:p>
          <a:p>
            <a:pPr lvl="0"/>
            <a:r>
              <a:rPr b="1"/>
              <a:t>Bewertung von Evidenz</a:t>
            </a:r>
            <a:br/>
            <a:r>
              <a:rPr/>
              <a:t>→ Wie plausibel ist eine Theorie angesichts der beobachteten Daten?</a:t>
            </a:r>
          </a:p>
        </p:txBody>
      </p:sp>
    </p:spTree>
  </p:cSld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Medizin</a:t>
            </a:r>
            <a:r>
              <a:rPr/>
              <a:t>: Ist ein Medikament wirksam oder nur Zufall?</a:t>
            </a:r>
          </a:p>
          <a:p>
            <a:pPr lvl="0"/>
            <a:r>
              <a:rPr b="1"/>
              <a:t>Wirtschaft</a:t>
            </a:r>
            <a:r>
              <a:rPr/>
              <a:t>: Wie wahrscheinlich ist ein Zahlungsausfall?</a:t>
            </a:r>
          </a:p>
          <a:p>
            <a:pPr lvl="0"/>
            <a:r>
              <a:rPr b="1"/>
              <a:t>Produktentwicklung</a:t>
            </a:r>
            <a:r>
              <a:rPr/>
              <a:t>: Wie viele Nutzer werden Feature X verwenden?</a:t>
            </a:r>
          </a:p>
          <a:p>
            <a:pPr lvl="0"/>
            <a:r>
              <a:rPr b="1"/>
              <a:t>Marketing</a:t>
            </a:r>
            <a:r>
              <a:rPr/>
              <a:t>: Welcher von zwei Werbetexten führt zu mehr Conversions?</a:t>
            </a:r>
          </a:p>
          <a:p>
            <a:pPr lvl="0"/>
            <a:r>
              <a:rPr b="1"/>
              <a:t>Qualitätssicherung</a:t>
            </a:r>
            <a:r>
              <a:rPr/>
              <a:t>: Liegt der Produktionsprozess in kontrollierten Grenzen?</a:t>
            </a:r>
          </a:p>
        </p:txBody>
      </p:sp>
    </p:spTree>
  </p:cSld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Wahrscheinlichkeiten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Was ist Zufall?</a:t>
            </a:r>
          </a:p>
        </p:txBody>
      </p:sp>
    </p:spTree>
  </p:cSld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Wahrscheinlichkeiten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Was ist Zufall?</a:t>
            </a:r>
          </a:p>
          <a:p>
            <a:pPr lvl="0"/>
            <a:r>
              <a:rPr/>
              <a:t>In der Statistik beschreibt „Zufall“ das Eintreten von Ereignissen, deren Ergebnis nicht mit Sicherheit vorhersehbar ist, obwohl alle möglichen Ergebnisse bekannt sind.</a:t>
            </a:r>
          </a:p>
          <a:p>
            <a:pPr lvl="0"/>
            <a:r>
              <a:rPr/>
              <a:t>Der Zufall steht nicht für Chaos, sondern für Unsicherheit bei einzelnen Beobachtungen. Bei vielen Wiederholungen entstehen jedoch erkennbare Muster (z. B. 50 % Kopf bei Münzwürfen über viele Versuche).</a:t>
            </a:r>
          </a:p>
        </p:txBody>
      </p:sp>
    </p:spTree>
  </p:cSld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Laplace-Wahrscheinlichkeit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Wenn alle Ergebnisse gleich wahrscheinlich sind, kann man die Wahrscheinlichkeit eines Ereignisses berechnen als: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E</m:t>
                          </m:r>
                          <m:r>
                            <m:t>r</m:t>
                          </m:r>
                          <m:r>
                            <m:t>e</m:t>
                          </m:r>
                          <m:r>
                            <m:t>i</m:t>
                          </m:r>
                          <m:r>
                            <m:t>g</m:t>
                          </m:r>
                          <m:r>
                            <m:t>n</m:t>
                          </m:r>
                          <m:r>
                            <m:t>i</m:t>
                          </m:r>
                          <m:r>
                            <m:t>s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rPr>
                              <m:nor/>
                              <m:sty m:val="p"/>
                            </m:rPr>
                            <m:t>Anzahl günstiger Fälle</m:t>
                          </m:r>
                        </m:num>
                        <m:den>
                          <m:r>
                            <m:rPr>
                              <m:nor/>
                              <m:sty m:val="p"/>
                            </m:rPr>
                            <m:t>Anzahl möglicher Fälle</m:t>
                          </m:r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Beispiel:</a:t>
                </a:r>
                <a:r>
                  <a:rPr/>
                  <a:t> Beim Würfeln ist die Wahrscheinlichkeit, eine 4 zu würfeln: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6</m:t>
                          </m:r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Empirische 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 empirische oder relative Häufigkeit basiert auf Beobachtungen: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E</m:t>
                          </m:r>
                          <m:r>
                            <m:t>r</m:t>
                          </m:r>
                          <m:r>
                            <m:t>e</m:t>
                          </m:r>
                          <m:r>
                            <m:t>i</m:t>
                          </m:r>
                          <m:r>
                            <m:t>g</m:t>
                          </m:r>
                          <m:r>
                            <m:t>n</m:t>
                          </m:r>
                          <m:r>
                            <m:t>i</m:t>
                          </m:r>
                          <m:r>
                            <m:t>s</m:t>
                          </m:r>
                        </m:e>
                      </m:d>
                      <m:r>
                        <m:rPr>
                          <m:sty m:val="p"/>
                        </m:rPr>
                        <m:t>≈</m:t>
                      </m:r>
                      <m:f>
                        <m:fPr>
                          <m:type m:val="bar"/>
                        </m:fPr>
                        <m:num>
                          <m:r>
                            <m:rPr>
                              <m:nor/>
                              <m:sty m:val="p"/>
                            </m:rPr>
                            <m:t>Anzahl des Eintretens</m:t>
                          </m:r>
                        </m:num>
                        <m:den>
                          <m:r>
                            <m:rPr>
                              <m:nor/>
                              <m:sty m:val="p"/>
                            </m:rPr>
                            <m:t>Anzahl der Wiederholungen</m:t>
                          </m:r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 in R:</a:t>
                </a:r>
              </a:p>
              <a:p>
                <a:pPr lvl="0" indent="0">
                  <a:buNone/>
                </a:pPr>
                <a:r>
                  <a:rPr>
                    <a:solidFill>
                      <a:srgbClr val="4758AB"/>
                    </a:solidFill>
                    <a:latin typeface="Courier"/>
                  </a:rPr>
                  <a:t>set.seed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1234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würfe &lt;-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sample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: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6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1000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replace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8F5902"/>
                    </a:solidFill>
                    <a:latin typeface="Courier"/>
                  </a:rPr>
                  <a:t>TRUE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mean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(würfe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==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4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 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# Schätzung der Wahrscheinlichkeit für eine 4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[1] 0.149</a:t>
                </a:r>
              </a:p>
            </p:txBody>
          </p:sp>
        </mc:Choice>
      </mc:AlternateContent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</p:spTree>
  </p:cSld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Theoretische Wahrscheinlichkeit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Basierend auf einem </a:t>
            </a:r>
            <a:r>
              <a:rPr b="1"/>
              <a:t>mathematischen Modell</a:t>
            </a:r>
            <a:r>
              <a:rPr/>
              <a:t>, z. B. einer Verteilung</a:t>
            </a:r>
          </a:p>
          <a:p>
            <a:pPr lvl="0"/>
            <a:r>
              <a:rPr/>
              <a:t>Wird </a:t>
            </a:r>
            <a:r>
              <a:rPr b="1"/>
              <a:t>nicht beobachtet</a:t>
            </a:r>
            <a:r>
              <a:rPr/>
              <a:t>, sondern </a:t>
            </a:r>
            <a:r>
              <a:rPr b="1"/>
              <a:t>aus Annahmen berechnet</a:t>
            </a:r>
          </a:p>
        </p:txBody>
      </p:sp>
    </p:spTree>
  </p:cSld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Theoretische 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Beispiel: Wenn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X</m:t>
                      </m:r>
                      <m:r>
                        <m:rPr>
                          <m:sty m:val="p"/>
                        </m:rPr>
                        <m:t>∼</m:t>
                      </m:r>
                      <m:r>
                        <m:rPr>
                          <m:nor/>
                          <m:sty m:val="p"/>
                        </m:rPr>
                        <m:t>Binomial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n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10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p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0.3</m:t>
                          </m:r>
                        </m:e>
                      </m:d>
                    </m:oMath>
                  </m:oMathPara>
                </a14:m>
              </a:p>
              <a:p>
                <a:pPr lvl="0"/>
                <a:r>
                  <a:rPr/>
                  <a:t>, dann ist: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X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2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f>
                            <m:fPr>
                              <m:type m:val="noBar"/>
                            </m:fPr>
                            <m:num>
                              <m:r>
                                <m:t>10</m:t>
                              </m:r>
                            </m:num>
                            <m:den>
                              <m: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m:t>⋅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sSup>
                        <m:e>
                          <m:r>
                            <m:t>3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⋅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sSup>
                        <m:e>
                          <m:r>
                            <m:t>7</m:t>
                          </m:r>
                        </m:e>
                        <m:sup>
                          <m:r>
                            <m:t>8</m:t>
                          </m:r>
                        </m:sup>
                      </m:sSup>
                      <m:r>
                        <m:rPr>
                          <m:sty m:val="p"/>
                        </m:rPr>
                        <m:t>≈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r>
                        <m:t>2668</m:t>
                      </m:r>
                    </m:oMath>
                  </m:oMathPara>
                </a14:m>
              </a:p>
              <a:p>
                <a:pPr lvl="0"/>
                <a:r>
                  <a:rPr/>
                  <a:t>Die theoretische Wahrscheinlichkeit gibt an, </a:t>
                </a:r>
                <a:r>
                  <a:rPr b="1"/>
                  <a:t>wie wahrscheinlich ein Ergebnis laut Modell ist</a:t>
                </a:r>
              </a:p>
              <a:p>
                <a:pPr lvl="0" indent="0" marL="0">
                  <a:buNone/>
                </a:pPr>
                <a:r>
                  <a:rPr/>
                  <a:t>→ Sie ist zentral in der Inferenz: </a:t>
                </a:r>
                <a:r>
                  <a:rPr b="1"/>
                  <a:t>Beobachtungen werden mit der Theorie verglichen</a:t>
                </a:r>
              </a:p>
            </p:txBody>
          </p:sp>
        </mc:Choice>
      </mc:AlternateContent>
    </p:spTree>
  </p:cSld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Bedingte 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 bedingte Wahrscheinlichkeit ( P(A|B) ) beschreibt die Wahrscheinlichkeit für A unter der Bedingung, dass B bereits eingetreten ist.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A</m:t>
                          </m:r>
                          <m:r>
                            <m:rPr>
                              <m:sty m:val="p"/>
                            </m:rPr>
                            <m:t>|</m:t>
                          </m:r>
                          <m:r>
                            <m:t>B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P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m:t>∩</m:t>
                              </m:r>
                              <m:r>
                                <m:t>B</m:t>
                              </m:r>
                            </m:e>
                          </m:d>
                        </m:num>
                        <m:den>
                          <m:r>
                            <m:t>P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B</m:t>
                              </m:r>
                            </m:e>
                          </m:d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Beispiel:</a:t>
                </a:r>
                <a:r>
                  <a:rPr/>
                  <a:t> In einer medizinischen Studie haben 20 % der Patienten eine Krankheit (B), und 80 % von diesen zeigen ein Symptom (A). Dann ist: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A</m:t>
                          </m:r>
                          <m:r>
                            <m:rPr>
                              <m:sty m:val="p"/>
                            </m:rPr>
                            <m:t>|</m:t>
                          </m:r>
                          <m:r>
                            <m:t>B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r>
                        <m:t>0.8</m:t>
                      </m:r>
                    </m:oMath>
                  </m:oMathPara>
                </a14:m>
              </a:p>
            </p:txBody>
          </p:sp>
        </mc:Choice>
      </mc:AlternateContent>
    </p:spTree>
  </p:cSld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Beispiele von Wahrscheinlichkeiten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3263900"/>
                <a:gridCol w="31369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Grundlage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Klassische (Laplace)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Symmetrische Ausgangslage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P(4) bei Würfel = 1/6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Empirische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Beobachtete relative Häufigkeit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234 von 1000 Mails geöffnet → P = 0,234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Theoretische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Abgeleitet aus Verteilungsmodell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P(X = 2) aus Binomial(n=10, p=0.3)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Bedingte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P(A|B): A unter der Bedingung B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P(Fieber | krank)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einzelnen Wahrscheinlichkeiten zu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Eine </a:t>
            </a:r>
            <a:r>
              <a:rPr b="1"/>
              <a:t>Wahrscheinlichkeitsverteilung</a:t>
            </a:r>
            <a:r>
              <a:rPr/>
              <a:t> beschreibt alle möglichen Ausgänge eines Zufallsexperiments und ihre Wahrscheinlichkeiten.</a:t>
            </a:r>
          </a:p>
        </p:txBody>
      </p:sp>
    </p:spTree>
  </p:cSld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Zwei Typen: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Diskret (z. B. Würfelwurf)</a:t>
            </a:r>
          </a:p>
          <a:p>
            <a:pPr lvl="0"/>
            <a:r>
              <a:rPr/>
              <a:t>Endlich viele mögliche Ergebnisse</a:t>
            </a:r>
          </a:p>
          <a:p>
            <a:pPr lvl="0"/>
            <a:r>
              <a:rPr/>
              <a:t>Jedem Ergebnis wird eine konkrete Wahrscheinlichkeit zugewiesen</a:t>
            </a:r>
          </a:p>
          <a:p>
            <a:pPr lvl="0"/>
            <a:r>
              <a:rPr/>
              <a:t>Beispiel: P(Würfel = 4) = 1/6</a:t>
            </a:r>
            <a:br/>
            <a:r>
              <a:rPr/>
              <a:t>→ Die </a:t>
            </a:r>
            <a:r>
              <a:rPr b="1"/>
              <a:t>Verteilung</a:t>
            </a:r>
            <a:r>
              <a:rPr/>
              <a:t> zeigt: Wie wahrscheinlich ist jede Zahl von 1 bis 6?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barplot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names.arg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"skyblue"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</a:t>
            </a:r>
            <a:r>
              <a:rPr>
                <a:solidFill>
                  <a:srgbClr val="657422"/>
                </a:solidFill>
                <a:latin typeface="Courier"/>
              </a:rPr>
              <a:t>main =</a:t>
            </a:r>
            <a:r>
              <a:rPr>
                <a:solidFill>
                  <a:srgbClr val="20794D"/>
                </a:solidFill>
                <a:latin typeface="Courier"/>
              </a:rPr>
              <a:t>"Diskrete Verteilung: Würfelergebnis"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"Wahrscheinlichkeit"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  <p:pic>
        <p:nvPicPr>
          <p:cNvPr descr="Statistik_Seminar_files/figure-pptx/unnamed-chunk-2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Stetig (z.B. Körpergröße)</a:t>
            </a:r>
          </a:p>
          <a:p>
            <a:pPr lvl="0"/>
            <a:r>
              <a:rPr/>
              <a:t>Unendlich viele mögliche Werte (z. B. 172,1 cm, 172,11 cm, …)</a:t>
            </a:r>
          </a:p>
          <a:p>
            <a:pPr lvl="0"/>
            <a:r>
              <a:rPr/>
              <a:t>Einzelwerte haben Wahrscheinlichkeit = 0</a:t>
            </a:r>
          </a:p>
          <a:p>
            <a:pPr lvl="0"/>
            <a:r>
              <a:rPr/>
              <a:t>Stattdessen: Dichtefunktion über Intervalle</a:t>
            </a:r>
          </a:p>
          <a:p>
            <a:pPr lvl="0"/>
            <a:r>
              <a:rPr/>
              <a:t>Beispiel: Wie wahrscheinlich liegt eine Körpergröße zwischen 170 und 175 cm?</a:t>
            </a:r>
          </a:p>
        </p:txBody>
      </p:sp>
      <p:pic>
        <p:nvPicPr>
          <p:cNvPr descr="Statistik_Seminar_files/figure-pptx/unnamed-chunk-2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Zufallsvariablen und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Wichtige diskrete Verteilungen</a:t>
            </a:r>
            <a:r>
              <a:rPr/>
              <a:t>:</a:t>
            </a:r>
          </a:p>
          <a:p>
            <a:pPr lvl="1"/>
            <a:r>
              <a:rPr/>
              <a:t>Binomialverteilung (Anzahl Erfolge bei n Versuchen)</a:t>
            </a:r>
          </a:p>
          <a:p>
            <a:pPr lvl="1"/>
            <a:r>
              <a:rPr/>
              <a:t>Poisson-Verteilung (Anzahl Ereignisse in Zeitintervall)</a:t>
            </a:r>
          </a:p>
          <a:p>
            <a:pPr lvl="0"/>
            <a:r>
              <a:rPr b="1"/>
              <a:t>Wichtige stetige Verteilungen</a:t>
            </a:r>
            <a:r>
              <a:rPr/>
              <a:t>:</a:t>
            </a:r>
          </a:p>
          <a:p>
            <a:pPr lvl="1"/>
            <a:r>
              <a:rPr/>
              <a:t>Gleichverteilung (konstante Wahrscheinlichkeitsdichte)</a:t>
            </a:r>
          </a:p>
          <a:p>
            <a:pPr lvl="1"/>
            <a:r>
              <a:rPr/>
              <a:t>Normalverteilung (Gaußsche Glockenkurve)</a:t>
            </a:r>
          </a:p>
        </p:txBody>
      </p:sp>
    </p:spTree>
  </p:cSld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Normalverteilung im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Eigenschaften</a:t>
            </a:r>
            <a:r>
              <a:rPr/>
              <a:t>: Symmetrie, Mittelwert = Median = Modus</a:t>
            </a:r>
          </a:p>
          <a:p>
            <a:pPr lvl="0"/>
            <a:r>
              <a:rPr b="1"/>
              <a:t>Standardnormalverteilung</a:t>
            </a:r>
            <a:r>
              <a:rPr/>
              <a:t>: Z-Transformation</a:t>
            </a:r>
          </a:p>
          <a:p>
            <a:pPr lvl="0"/>
            <a:r>
              <a:rPr b="1"/>
              <a:t>68-95-99,7 Regel</a:t>
            </a:r>
            <a:r>
              <a:rPr/>
              <a:t> (Ein-, Zwei-, Dreisigma-Regel)</a:t>
            </a:r>
          </a:p>
          <a:p>
            <a:pPr lvl="0"/>
            <a:r>
              <a:rPr b="1"/>
              <a:t>Praktische Bedeutung</a:t>
            </a:r>
            <a:r>
              <a:rPr/>
              <a:t>: Warum so viele Phänomene normalverteilt sind</a:t>
            </a:r>
          </a:p>
        </p:txBody>
      </p:sp>
    </p:spTree>
  </p:cSld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Normalverteilung in der Praxis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Qualitätskontrolle</a:t>
            </a:r>
            <a:r>
              <a:rPr/>
              <a:t>: Sind Abweichungen noch innerhalb der Spezifikation?</a:t>
            </a:r>
          </a:p>
          <a:p>
            <a:pPr lvl="0"/>
            <a:r>
              <a:rPr b="1"/>
              <a:t>Medizinische Grenzwerte</a:t>
            </a:r>
            <a:r>
              <a:rPr/>
              <a:t>: Was ist “normal” bei Laborwerten?</a:t>
            </a:r>
          </a:p>
          <a:p>
            <a:pPr lvl="0"/>
            <a:r>
              <a:rPr b="1"/>
              <a:t>Notenverteilung</a:t>
            </a:r>
            <a:r>
              <a:rPr/>
              <a:t>: Bewusster Umgang mit der Gauß’schen Glockenkurve</a:t>
            </a:r>
          </a:p>
          <a:p>
            <a:pPr lvl="0"/>
            <a:r>
              <a:rPr b="1"/>
              <a:t>Messfehler</a:t>
            </a:r>
            <a:r>
              <a:rPr/>
              <a:t>: Warum kleine Abweichungen wahrscheinlicher sind als große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i="1"/>
              <a:t>Daten</a:t>
            </a:r>
          </a:p>
          <a:p>
            <a:pPr lvl="1"/>
            <a:r>
              <a:rPr/>
              <a:t>Roh, ungeordnet, noch nicht interpretiert</a:t>
            </a:r>
          </a:p>
          <a:p>
            <a:pPr lvl="1"/>
            <a:r>
              <a:rPr/>
              <a:t>Bestehen aus Zahlen, Zeichen, Fakten ohne Kontext</a:t>
            </a:r>
          </a:p>
          <a:p>
            <a:pPr lvl="0"/>
            <a:r>
              <a:rPr i="1"/>
              <a:t>Informationen</a:t>
            </a:r>
          </a:p>
          <a:p>
            <a:pPr lvl="1"/>
            <a:r>
              <a:rPr/>
              <a:t>Verarbeitete, kontextualisierte Daten</a:t>
            </a:r>
          </a:p>
          <a:p>
            <a:pPr lvl="1"/>
            <a:r>
              <a:rPr/>
              <a:t>Haben Bedeutung und Relevanz für eine Fragestellung</a:t>
            </a:r>
          </a:p>
          <a:p>
            <a:pPr lvl="1"/>
            <a:r>
              <a:rPr b="1"/>
              <a:t>Daten + Kontext = Information</a:t>
            </a:r>
          </a:p>
        </p:txBody>
      </p:sp>
    </p:spTree>
  </p:cSld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Aufgabe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Welche Verteilungen erwarten Sie in Ihren Forschungsfragen?</a:t>
            </a:r>
          </a:p>
          <a:p>
            <a:pPr lvl="0"/>
            <a:r>
              <a:rPr/>
              <a:t>Welche Wahrscheinlichkeiten erwarten Sie?</a:t>
            </a:r>
          </a:p>
        </p:txBody>
      </p:sp>
    </p:spTree>
  </p:cSld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6: Einführung in die Inferenzstatistik</a:t>
            </a:r>
          </a:p>
        </p:txBody>
      </p:sp>
    </p:spTree>
  </p:cSld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ist Inferenzstatistik?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Von der Stichprobe auf die Grundgesamtheit schließen</a:t>
            </a:r>
          </a:p>
          <a:p>
            <a:pPr lvl="0"/>
            <a:r>
              <a:rPr/>
              <a:t>Berücksichtigt Zufallsfehler und Unsicherheit</a:t>
            </a:r>
          </a:p>
          <a:p>
            <a:pPr lvl="0"/>
            <a:r>
              <a:rPr/>
              <a:t>Zentral: </a:t>
            </a:r>
            <a:r>
              <a:rPr b="1"/>
              <a:t>Wahrscheinlichkeit</a:t>
            </a:r>
            <a:r>
              <a:rPr/>
              <a:t>, </a:t>
            </a:r>
            <a:r>
              <a:rPr b="1"/>
              <a:t>Stichprobenverteilung</a:t>
            </a:r>
            <a:r>
              <a:rPr/>
              <a:t>, </a:t>
            </a:r>
            <a:r>
              <a:rPr b="1"/>
              <a:t>Testen von Hypothesen</a:t>
            </a:r>
          </a:p>
        </p:txBody>
      </p:sp>
    </p:spTree>
  </p:cSld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Würfeln und der Zufall: Zentraler Grenzwertsatz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Jeder Studierende würfelt 10x → 1 Mittelwert</a:t>
            </a:r>
          </a:p>
          <a:p>
            <a:pPr lvl="0"/>
            <a:r>
              <a:rPr/>
              <a:t>Wiederholung über viele → Verteilung der Mittelwerte</a:t>
            </a:r>
          </a:p>
          <a:p>
            <a:pPr lvl="0"/>
            <a:r>
              <a:rPr/>
              <a:t>Was ist der Erwartungswert?</a:t>
            </a:r>
          </a:p>
        </p:txBody>
      </p:sp>
    </p:spTree>
  </p:cSld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Würfeln und der Zufall: Zentraler Grenzwertsatz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Jeder Studierende würfelt 10x → 1 Mittelwert</a:t>
            </a:r>
          </a:p>
          <a:p>
            <a:pPr lvl="0"/>
            <a:r>
              <a:rPr/>
              <a:t>Wiederholung über viele → Verteilung der Mittelwerte</a:t>
            </a:r>
          </a:p>
          <a:p>
            <a:pPr lvl="0"/>
            <a:r>
              <a:rPr/>
              <a:t>Erwartungswert (fairer Würfel): 3.5</a:t>
            </a:r>
          </a:p>
        </p:txBody>
      </p:sp>
    </p:spTree>
  </p:cSld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Würfeln und der Zufall: Zentraler Grenzwertsatz</a:t>
            </a:r>
          </a:p>
        </p:txBody>
      </p:sp>
      <p:pic>
        <p:nvPicPr>
          <p:cNvPr descr="Statistik_Seminar_files/figure-pptx/unnamed-chunk-2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ist das wichtig?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Diese Verteilung erlaubt uns Aussagen über:</a:t>
            </a:r>
          </a:p>
          <a:p>
            <a:pPr lvl="1"/>
            <a:r>
              <a:rPr/>
              <a:t>Vertrauensbereiche (Konfidenzintervalle)</a:t>
            </a:r>
          </a:p>
          <a:p>
            <a:pPr lvl="1"/>
            <a:r>
              <a:rPr/>
              <a:t>Signifikanztests (z. B. t-Test)</a:t>
            </a:r>
          </a:p>
          <a:p>
            <a:pPr lvl="0"/>
            <a:r>
              <a:rPr b="1"/>
              <a:t>Beispiel</a:t>
            </a:r>
            <a:r>
              <a:rPr/>
              <a:t>: Ist ein Würfel gezinkt?</a:t>
            </a:r>
          </a:p>
          <a:p>
            <a:pPr lvl="0"/>
            <a:r>
              <a:rPr/>
              <a:t>Stichprobe: z. B. Mittelwert = 3.8</a:t>
            </a:r>
          </a:p>
          <a:p>
            <a:pPr lvl="0"/>
            <a:r>
              <a:rPr b="1"/>
              <a:t>Ist dieser Unterschied Zufall oder nicht?</a:t>
            </a:r>
          </a:p>
        </p:txBody>
      </p:sp>
    </p:spTree>
  </p:cSld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Hypothesentesten: 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Nullhypothese (H₀)</a:t>
            </a:r>
            <a:r>
              <a:rPr/>
              <a:t>: Annahme keines Effekts/Unterschieds</a:t>
            </a:r>
          </a:p>
          <a:p>
            <a:pPr lvl="0"/>
            <a:r>
              <a:rPr b="1"/>
              <a:t>Alternativhypothese (H₁)</a:t>
            </a:r>
            <a:r>
              <a:rPr/>
              <a:t>: Annahme eines Effekts/Unterschieds</a:t>
            </a:r>
          </a:p>
          <a:p>
            <a:pPr lvl="0"/>
            <a:r>
              <a:rPr b="1"/>
              <a:t>Arten von Hypothesen</a:t>
            </a:r>
            <a:r>
              <a:rPr/>
              <a:t>:</a:t>
            </a:r>
          </a:p>
          <a:p>
            <a:pPr lvl="1"/>
            <a:r>
              <a:rPr/>
              <a:t>Ungerichtete Hypothesen (zweiseitig): µ₁ ≠ µ₂</a:t>
            </a:r>
          </a:p>
          <a:p>
            <a:pPr lvl="1"/>
            <a:r>
              <a:rPr/>
              <a:t>Gerichtete Hypothesen (einseitig): µ₁ &gt; µ₂ oder µ₁ &lt; µ₂</a:t>
            </a:r>
          </a:p>
        </p:txBody>
      </p:sp>
    </p:spTree>
  </p:cSld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Logik des Hypothesentestens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Indirekter Beweis</a:t>
            </a:r>
            <a:r>
              <a:rPr/>
              <a:t>: Wir falsifizieren H₀ statt H₁ zu beweisen</a:t>
            </a:r>
          </a:p>
          <a:p>
            <a:pPr lvl="0"/>
            <a:r>
              <a:rPr b="1"/>
              <a:t>Analogie zum Gerichtsprozess</a:t>
            </a:r>
            <a:r>
              <a:rPr/>
              <a:t>: “Unschuldig bis zum Beweis der Schuld”</a:t>
            </a:r>
          </a:p>
          <a:p>
            <a:pPr lvl="0"/>
            <a:r>
              <a:rPr b="1"/>
              <a:t>Entscheidungsbaum</a:t>
            </a:r>
            <a:r>
              <a:rPr/>
              <a:t>: Wann wird H₀ beibehalten oder verworfen?</a:t>
            </a:r>
          </a:p>
        </p:txBody>
      </p:sp>
    </p:spTree>
  </p:cSld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Signifikanzniveau und p-Wert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Signifikanzniveau α</a:t>
            </a:r>
            <a:r>
              <a:rPr/>
              <a:t>: Vorab festgelegte Irrtumswahrscheinlichkeit (typisch: 0.05)</a:t>
            </a:r>
          </a:p>
          <a:p>
            <a:pPr lvl="0"/>
            <a:r>
              <a:rPr b="1"/>
              <a:t>p-Wert</a:t>
            </a:r>
            <a:r>
              <a:rPr/>
              <a:t>: Wahrscheinlichkeit, die beobachteten (oder extremeren) Daten unter H₀ zu erhalten</a:t>
            </a:r>
          </a:p>
          <a:p>
            <a:pPr lvl="0"/>
            <a:r>
              <a:rPr b="1"/>
              <a:t>Entscheidungsregel</a:t>
            </a:r>
            <a:r>
              <a:rPr/>
              <a:t>: Verwerfe H₀, wenn p &lt; α</a:t>
            </a:r>
          </a:p>
          <a:p>
            <a:pPr lvl="0"/>
            <a:r>
              <a:rPr b="1"/>
              <a:t>Kritische Werte</a:t>
            </a:r>
            <a:r>
              <a:rPr/>
              <a:t>: Alternative Darstellung der Entscheidungsregel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DIKW-Pyramide</a:t>
            </a:r>
          </a:p>
        </p:txBody>
      </p:sp>
      <p:pic>
        <p:nvPicPr>
          <p:cNvPr descr="images/dikw-pyramid-removebg-pre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193800"/>
            <a:ext cx="4013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Stichprobenverteilung zum t-Test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Die </a:t>
                </a:r>
                <a:r>
                  <a:rPr b="1"/>
                  <a:t>Stichprobenverteilung der Mittelwerte</a:t>
                </a:r>
                <a:r>
                  <a:rPr/>
                  <a:t> zeigt: Wie stark Mittelwerte </a:t>
                </a:r>
                <a:r>
                  <a:rPr b="1"/>
                  <a:t>zufällig schwanken</a:t>
                </a:r>
                <a:r>
                  <a:rPr/>
                  <a:t>, selbst wenn H₀ stimmt</a:t>
                </a:r>
              </a:p>
              <a:p>
                <a:pPr lvl="0"/>
                <a:r>
                  <a:rPr/>
                  <a:t>Diese Schwankung hat eine Streuung: den </a:t>
                </a:r>
                <a:r>
                  <a:rPr b="1"/>
                  <a:t>Standardfehler (SE)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t>E</m:t>
                      </m:r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s</m:t>
                          </m:r>
                        </m:num>
                        <m:den>
                          <m:rad>
                            <m:radPr>
                              <m:degHide m:val="on"/>
                            </m:radPr>
                            <m:deg/>
                            <m:e>
                              <m:r>
                                <m:t>n</m:t>
                              </m:r>
                            </m:e>
                          </m:rad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Der t-Test prüft, ob der beobachtete Mittelwert </a:t>
                </a:r>
                <a:r>
                  <a:rPr b="1"/>
                  <a:t>außerhalb</a:t>
                </a:r>
                <a:r>
                  <a:rPr/>
                  <a:t> dieser erwarteten Schwankung liegt</a:t>
                </a:r>
              </a:p>
            </p:txBody>
          </p:sp>
        </mc:Choice>
      </mc:AlternateContent>
    </p:spTree>
  </p:cSld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Der Standardfehler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Standardabweichung der Stichprobenmittelwerte</a:t>
            </a:r>
          </a:p>
          <a:p>
            <a:pPr lvl="0"/>
            <a:r>
              <a:rPr b="1"/>
              <a:t>Praktische Bedeutung</a:t>
            </a:r>
            <a:r>
              <a:rPr/>
              <a:t>: Je größer die Stichprobe, desto präziser die Schätzung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set.seed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422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würfe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se &lt;- </a:t>
            </a:r>
            <a:r>
              <a:rPr>
                <a:solidFill>
                  <a:srgbClr val="4758AB"/>
                </a:solidFill>
                <a:latin typeface="Courier"/>
              </a:rPr>
              <a:t>sd</a:t>
            </a:r>
            <a:r>
              <a:rPr>
                <a:solidFill>
                  <a:srgbClr val="003B4F"/>
                </a:solidFill>
                <a:latin typeface="Courier"/>
              </a:rPr>
              <a:t>(würfe)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sqrt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length</a:t>
            </a:r>
            <a:r>
              <a:rPr>
                <a:solidFill>
                  <a:srgbClr val="003B4F"/>
                </a:solidFill>
                <a:latin typeface="Courier"/>
              </a:rPr>
              <a:t>(würfe))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se</a:t>
            </a:r>
          </a:p>
          <a:p>
            <a:pPr lvl="0" indent="0">
              <a:buNone/>
            </a:pPr>
            <a:r>
              <a:rPr>
                <a:latin typeface="Courier"/>
              </a:rPr>
              <a:t>[1] 0.2296727</a:t>
            </a:r>
          </a:p>
          <a:p>
            <a:pPr lvl="0" indent="0">
              <a:buNone/>
            </a:pPr>
            <a:r>
              <a:rPr>
                <a:latin typeface="Courier"/>
              </a:rPr>
              <a:t>[1] 3.433333</a:t>
            </a:r>
          </a:p>
        </p:txBody>
      </p:sp>
    </p:spTree>
  </p:cSld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t-Test in R (Einzelstichprobe)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[1] 3.433333</a:t>
            </a:r>
          </a:p>
          <a:p>
            <a:pPr lvl="0" indent="0">
              <a:buNone/>
            </a:pPr>
            <a:r>
              <a:rPr>
                <a:latin typeface="Courier"/>
              </a:rPr>
              <a:t>
    One Sample t-test
data:  würfe
t = -0.29027, df = 59, p-value = 0.7726
alternative hypothesis: true mean is not equal to 3.5
95 percent confidence interval:
 2.973759 3.892907
sample estimates:
mean of x 
 3.433333 </a:t>
            </a:r>
          </a:p>
        </p:txBody>
      </p:sp>
    </p:spTree>
  </p:cSld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des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 &lt; 0.05</a:t>
            </a:r>
            <a:r>
              <a:rPr/>
              <a:t> → Ablehnung der Nullhypothese (Würfel evtl. gezinkt)</a:t>
            </a:r>
          </a:p>
          <a:p>
            <a:pPr lvl="0"/>
            <a:r>
              <a:rPr b="1"/>
              <a:t>p ≥ 0.05</a:t>
            </a:r>
            <a:r>
              <a:rPr/>
              <a:t> → Kein ausreichender Hinweis auf Manipulation</a:t>
            </a:r>
          </a:p>
        </p:txBody>
      </p:sp>
    </p:spTree>
  </p:cSld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ist denn nun „signifikant“?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 signifikantes Ergebnis heißt nicht, dass es „wichtig“ ist</a:t>
            </a:r>
          </a:p>
          <a:p>
            <a:pPr lvl="0"/>
            <a:r>
              <a:rPr/>
              <a:t>Es heißt nur: Unterschied ist </a:t>
            </a:r>
            <a:r>
              <a:rPr b="1"/>
              <a:t>nicht gut durch Zufall erklärbar</a:t>
            </a:r>
          </a:p>
          <a:p>
            <a:pPr lvl="0"/>
            <a:r>
              <a:rPr/>
              <a:t>Immer im Kontext interpretieren (Effektgröße, Relevanz)</a:t>
            </a:r>
          </a:p>
        </p:txBody>
      </p:sp>
    </p:spTree>
  </p:cSld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Konfidenzintervalle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Bereich, der mit einer bestimmten Wahrscheinlichkeit den wahren Parameter enthält</a:t>
            </a:r>
          </a:p>
          <a:p>
            <a:pPr lvl="0"/>
            <a:r>
              <a:rPr b="1"/>
              <a:t>Interpretation</a:t>
            </a:r>
            <a:r>
              <a:rPr/>
              <a:t>: Was bedeutet ein 95%-Konfidenzintervall?</a:t>
            </a:r>
          </a:p>
          <a:p>
            <a:pPr lvl="0"/>
            <a:r>
              <a:rPr b="1"/>
              <a:t>Zusammenhang mit Hypothesentests</a:t>
            </a:r>
            <a:r>
              <a:rPr/>
              <a:t>: Enthält ein 95%-KI den Wert der Nullhypothese?</a:t>
            </a:r>
          </a:p>
        </p:txBody>
      </p:sp>
    </p:spTree>
  </p:cSld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Experimentelles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Wichtige Konzepte</a:t>
            </a:r>
            <a:r>
              <a:rPr/>
              <a:t>: Randomisierung, Kontrolle, Randomized Control Trial (RCT)</a:t>
            </a:r>
          </a:p>
          <a:p>
            <a:pPr lvl="0"/>
            <a:r>
              <a:rPr b="1"/>
              <a:t>Experimentierfehler vermeiden</a:t>
            </a:r>
            <a:r>
              <a:rPr/>
              <a:t>:</a:t>
            </a:r>
          </a:p>
          <a:p>
            <a:pPr lvl="1"/>
            <a:r>
              <a:rPr/>
              <a:t>Placebo-Effekt</a:t>
            </a:r>
          </a:p>
          <a:p>
            <a:pPr lvl="1"/>
            <a:r>
              <a:rPr/>
              <a:t>Hawthorne-Effekt</a:t>
            </a:r>
          </a:p>
          <a:p>
            <a:pPr lvl="1"/>
            <a:r>
              <a:rPr/>
              <a:t>Observer Bias</a:t>
            </a:r>
          </a:p>
          <a:p>
            <a:pPr lvl="1"/>
            <a:r>
              <a:rPr/>
              <a:t>Selection Bias</a:t>
            </a:r>
          </a:p>
        </p:txBody>
      </p:sp>
    </p:spTree>
  </p:cSld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Ursprung der t-Verteilung: William S. Gosset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William S. Gosset</a:t>
            </a:r>
            <a:r>
              <a:rPr/>
              <a:t> war Chemiker und Statistiker bei der Guinness-Brauerei (Anfang 1900er).</a:t>
            </a:r>
          </a:p>
          <a:p>
            <a:pPr lvl="0"/>
            <a:r>
              <a:rPr/>
              <a:t>Aufgabe: Qualitätskontrolle (z. B. Stärkegehalt von Gerste messen).</a:t>
            </a:r>
          </a:p>
          <a:p>
            <a:pPr lvl="0"/>
            <a:r>
              <a:rPr/>
              <a:t>Problem: Nur </a:t>
            </a:r>
            <a:r>
              <a:rPr b="1"/>
              <a:t>kleine Stichproben</a:t>
            </a:r>
            <a:r>
              <a:rPr/>
              <a:t> pro Tag (z. B. n = 4 oder 5).</a:t>
            </a:r>
          </a:p>
          <a:p>
            <a:pPr lvl="0"/>
            <a:r>
              <a:rPr/>
              <a:t>Damalige Statistik: Basierte auf </a:t>
            </a:r>
            <a:r>
              <a:rPr b="1"/>
              <a:t>großen Stichproben</a:t>
            </a:r>
            <a:r>
              <a:rPr/>
              <a:t> und der </a:t>
            </a:r>
            <a:r>
              <a:rPr b="1"/>
              <a:t>Normalverteilung</a:t>
            </a:r>
            <a:r>
              <a:rPr/>
              <a:t>.</a:t>
            </a:r>
          </a:p>
        </p:txBody>
      </p:sp>
    </p:spTree>
  </p:cSld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Das statistische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Ziel: Testen, ob der Mittelwert von Proben vom Sollwert abweicht.</a:t>
                </a:r>
              </a:p>
              <a:p>
                <a:pPr lvl="0"/>
                <a:r>
                  <a:rPr/>
                  <a:t>Normalformel: [  ] → funktioniert nur, wenn </a:t>
                </a:r>
                <a:r>
                  <a:rPr b="1"/>
                  <a:t>σ</a:t>
                </a:r>
                <a:r>
                  <a:rPr/>
                  <a:t> (Standardabweichung der Grundgesamtheit) bekannt ist.</a:t>
                </a:r>
              </a:p>
              <a:p>
                <a:pPr lvl="0"/>
                <a:r>
                  <a:rPr/>
                  <a:t>Bei kleinen n musste Gosset stattdessen </a:t>
                </a:r>
                <a:r>
                  <a:rPr b="1"/>
                  <a:t>s</a:t>
                </a:r>
                <a:r>
                  <a:rPr/>
                  <a:t> (Stichprobenstandardabweichung) verwenden: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f>
                        <m:fPr>
                          <m:type m:val="bar"/>
                        </m:fPr>
                        <m:num>
                          <m:acc>
                            <m:accPr>
                              <m:chr m:val="‾"/>
                            </m:accPr>
                            <m:e>
                              <m:r>
                                <m:t>x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μ</m:t>
                          </m:r>
                        </m:num>
                        <m:den>
                          <m:r>
                            <m:t>s</m:t>
                          </m:r>
                          <m:r>
                            <m:rPr>
                              <m:sty m:val="p"/>
                            </m:rPr>
                            <m:t>/</m:t>
                          </m:r>
                          <m:rad>
                            <m:radPr>
                              <m:degHide m:val="on"/>
                            </m:radPr>
                            <m:deg/>
                            <m:e>
                              <m:r>
                                <m:t>n</m:t>
                              </m:r>
                            </m:e>
                          </m:rad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Folge: Diese Teststatistik </a:t>
                </a:r>
                <a:r>
                  <a:rPr b="1"/>
                  <a:t>folgt nicht mehr der Normalverteilung</a:t>
                </a:r>
                <a:r>
                  <a:rPr/>
                  <a:t>.</a:t>
                </a:r>
              </a:p>
            </p:txBody>
          </p:sp>
        </mc:Choice>
      </mc:AlternateContent>
    </p:spTree>
  </p:cSld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Lösung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Gosset zeigte: Die neue Verteilung hängt von der Anzahl an Beobachtungen ab → </a:t>
            </a:r>
            <a:r>
              <a:rPr b="1"/>
              <a:t>Freiheitsgrade (n−1)</a:t>
            </a:r>
            <a:r>
              <a:rPr/>
              <a:t>.</a:t>
            </a:r>
          </a:p>
          <a:p>
            <a:pPr lvl="0"/>
            <a:r>
              <a:rPr/>
              <a:t>Daraus entstand eine neue Verteilung: die </a:t>
            </a:r>
            <a:r>
              <a:rPr b="1"/>
              <a:t>t-Verteilung mit df</a:t>
            </a:r>
            <a:r>
              <a:rPr/>
              <a:t>.</a:t>
            </a:r>
          </a:p>
          <a:p>
            <a:pPr lvl="0"/>
            <a:r>
              <a:rPr/>
              <a:t>Diese berücksichtigt die </a:t>
            </a:r>
            <a:r>
              <a:rPr b="1"/>
              <a:t>größere Unsicherheit bei kleinen n</a:t>
            </a:r>
            <a:r>
              <a:rPr/>
              <a:t> durch dickere „Schwänze“ (heavy tails).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Toms Pyramide</a:t>
            </a:r>
          </a:p>
        </p:txBody>
      </p:sp>
      <p:pic>
        <p:nvPicPr>
          <p:cNvPr descr="images/tatto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„Student“?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Guinness verbot es Mitarbeitern, unter eigenem Namen zu publizieren.</a:t>
            </a:r>
          </a:p>
          <a:p>
            <a:pPr lvl="0"/>
            <a:r>
              <a:rPr/>
              <a:t>Gosset veröffentlichte 1908 unter dem Pseudonym </a:t>
            </a:r>
            <a:r>
              <a:rPr b="1"/>
              <a:t>„Student“</a:t>
            </a:r>
            <a:r>
              <a:rPr/>
              <a:t>:</a:t>
            </a:r>
          </a:p>
          <a:p>
            <a:pPr lvl="1"/>
            <a:r>
              <a:rPr i="1"/>
              <a:t>„The Probable Error of a Mean“</a:t>
            </a:r>
            <a:r>
              <a:rPr/>
              <a:t> (in </a:t>
            </a:r>
            <a:r>
              <a:rPr i="1"/>
              <a:t>Biometrika</a:t>
            </a:r>
            <a:r>
              <a:rPr/>
              <a:t>)</a:t>
            </a:r>
          </a:p>
          <a:p>
            <a:pPr lvl="0"/>
            <a:r>
              <a:rPr/>
              <a:t>Der t-Test wurde dadurch bekannt als </a:t>
            </a:r>
            <a:r>
              <a:rPr b="1"/>
              <a:t>„Student’s t-Test“</a:t>
            </a:r>
            <a:r>
              <a:rPr/>
              <a:t>.</a:t>
            </a:r>
          </a:p>
        </p:txBody>
      </p:sp>
    </p:spTree>
  </p:cSld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unterschiedlicher t-Verteilungen</a:t>
            </a:r>
          </a:p>
        </p:txBody>
      </p:sp>
      <p:pic>
        <p:nvPicPr>
          <p:cNvPr descr="Statistik_Seminar_files/figure-pptx/unnamed-chunk-3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Freiheitsgrade (Degrees of Freedom, 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Anzahl der </a:t>
            </a:r>
            <a:r>
              <a:rPr b="1"/>
              <a:t>unabhängigen Informationen</a:t>
            </a:r>
            <a:r>
              <a:rPr/>
              <a:t>, die zur Schätzung einer Größe verfügbar sind.</a:t>
            </a:r>
          </a:p>
          <a:p>
            <a:pPr lvl="0"/>
            <a:r>
              <a:rPr/>
              <a:t>Bei der Berechnung der </a:t>
            </a:r>
            <a:r>
              <a:rPr b="1"/>
              <a:t>Stichprobenvarianz</a:t>
            </a:r>
            <a:r>
              <a:rPr/>
              <a:t> geht 1 Freiheitsgrad verloren: [ df = n - 1 ] (weil der Mittelwert bereits aus den Daten berechnet wurde)</a:t>
            </a:r>
          </a:p>
          <a:p>
            <a:pPr lvl="0"/>
            <a:r>
              <a:rPr/>
              <a:t>Freiheitsgrade bestimmen die </a:t>
            </a:r>
            <a:r>
              <a:rPr b="1"/>
              <a:t>Form der t-Verteilung</a:t>
            </a:r>
            <a:r>
              <a:rPr/>
              <a:t>:</a:t>
            </a:r>
          </a:p>
          <a:p>
            <a:pPr lvl="1"/>
            <a:r>
              <a:rPr/>
              <a:t>Wenige df → </a:t>
            </a:r>
            <a:r>
              <a:rPr b="1"/>
              <a:t>dickere Randbereiche</a:t>
            </a:r>
          </a:p>
          <a:p>
            <a:pPr lvl="1"/>
            <a:r>
              <a:rPr/>
              <a:t>Viele df → t-Verteilung nähert sich der </a:t>
            </a:r>
            <a:r>
              <a:rPr b="1"/>
              <a:t>Normalverteilung</a:t>
            </a:r>
          </a:p>
        </p:txBody>
      </p:sp>
    </p:spTree>
  </p:cSld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Freiheitsgrade (Degrees of Freedom, 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Freiheitsgrade sind wichtig für:</a:t>
            </a:r>
          </a:p>
          <a:p>
            <a:pPr lvl="1"/>
            <a:r>
              <a:rPr/>
              <a:t>Auswahl des richtigen </a:t>
            </a:r>
            <a:r>
              <a:rPr b="1"/>
              <a:t>kritischen t-Werts</a:t>
            </a:r>
          </a:p>
          <a:p>
            <a:pPr lvl="1"/>
            <a:r>
              <a:rPr b="1"/>
              <a:t>Vertrauensintervalle</a:t>
            </a:r>
            <a:r>
              <a:rPr/>
              <a:t> und </a:t>
            </a:r>
            <a:r>
              <a:rPr b="1"/>
              <a:t>p-Werte</a:t>
            </a:r>
          </a:p>
        </p:txBody>
      </p:sp>
    </p:spTree>
  </p:cSld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Einstichproben-t-Test</a:t>
                </a:r>
                <a:r>
                  <a:rPr/>
                  <a:t>: Vergleich mit bekanntem oder hypothetischem Wert</a:t>
                </a:r>
              </a:p>
              <a:p>
                <a:pPr lvl="1"/>
                <a:r>
                  <a:rPr/>
                  <a:t>Anwendungsbeispiel: Entspricht der mittlere Blutzuckerwert einer Patientengruppe dem Normalwert?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acc>
                          <m:accPr>
                            <m:chr m:val="‾"/>
                          </m:accPr>
                          <m:e>
                            <m:r>
                              <m:t>x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m:t>−</m:t>
                        </m:r>
                        <m:sSub>
                          <m:e>
                            <m:r>
                              <m:t>μ</m:t>
                            </m:r>
                          </m:e>
                          <m:sub>
                            <m:r>
                              <m:t>0</m:t>
                            </m:r>
                          </m:sub>
                        </m:sSub>
                      </m:num>
                      <m:den>
                        <m:r>
                          <m:t>s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</p:txBody>
          </p:sp>
        </mc:Choice>
      </mc:AlternateContent>
    </p:spTree>
  </p:cSld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Zweistichproben-t-Test (unabhängig)</a:t>
                </a:r>
                <a:r>
                  <a:rPr/>
                  <a:t>: Vergleich zweier unabhängiger Gruppen</a:t>
                </a:r>
              </a:p>
              <a:p>
                <a:pPr lvl="1"/>
                <a:r>
                  <a:rPr/>
                  <a:t>Anwendungsbeispiel: Unterscheiden sich die Testergebnisse zweier unterschiedlicher Lernmethoden?</a:t>
                </a:r>
              </a:p>
              <a:p>
                <a:pPr lvl="1"/>
                <a:r>
                  <a:rPr/>
                  <a:t>Formel bei gleichen Varianzen: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sSub>
                          <m:e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−</m:t>
                        </m:r>
                        <m:sSub>
                          <m:e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m:t>2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p</m:t>
                            </m:r>
                          </m:sub>
                        </m:sSub>
                        <m:rad>
                          <m:radPr>
                            <m:degHide m:val="on"/>
                          </m:radPr>
                          <m:deg/>
                          <m:e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m:rPr>
                                <m:sty m:val="p"/>
                              </m:rPr>
                              <m:t>+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den>
                    </m:f>
                  </m:oMath>
                </a14:m>
              </a:p>
            </p:txBody>
          </p:sp>
        </mc:Choice>
      </mc:AlternateContent>
    </p:spTree>
  </p:cSld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Gepaarter t-Test (abhängig)</a:t>
                </a:r>
                <a:r>
                  <a:rPr/>
                  <a:t>: Vergleich verbundener Messungen</a:t>
                </a:r>
              </a:p>
              <a:p>
                <a:pPr lvl="1"/>
                <a:r>
                  <a:rPr/>
                  <a:t>Anwendungsbeispiel: Vor-Nach-Vergleich einer Intervention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acc>
                          <m:accPr>
                            <m:chr m:val="‾"/>
                          </m:accPr>
                          <m:e>
                            <m:r>
                              <m:t>d</m:t>
                            </m:r>
                          </m:e>
                        </m:acc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d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/</m:t>
                        </m:r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</p:txBody>
          </p:sp>
        </mc:Choice>
      </mc:AlternateContent>
    </p:spTree>
  </p:cSld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Welch-Test</a:t>
            </a:r>
            <a:r>
              <a:rPr/>
              <a:t>: Variante für ungleiche Varianzen</a:t>
            </a:r>
          </a:p>
          <a:p>
            <a:pPr lvl="1"/>
            <a:r>
              <a:rPr/>
              <a:t>Anwendungsbeispiel: Wenn die Streuung in beiden Gruppen deutlich unterschiedlich ist</a:t>
            </a:r>
          </a:p>
          <a:p>
            <a:pPr lvl="1"/>
            <a:r>
              <a:rPr/>
              <a:t>Angepasste Freiheitsgrade</a:t>
            </a:r>
          </a:p>
        </p:txBody>
      </p:sp>
    </p:spTree>
  </p:cSld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der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Normalverteilung</a:t>
            </a:r>
            <a:r>
              <a:rPr/>
              <a:t>: Robustheit bei Verletzungen</a:t>
            </a:r>
          </a:p>
          <a:p>
            <a:pPr lvl="0"/>
            <a:r>
              <a:rPr b="1"/>
              <a:t>Varianzhomogenität</a:t>
            </a:r>
            <a:r>
              <a:rPr/>
              <a:t>: Bedeutung und Tests (Levene-Test, F-Test)</a:t>
            </a:r>
          </a:p>
          <a:p>
            <a:pPr lvl="0"/>
            <a:r>
              <a:rPr b="1"/>
              <a:t>Unabhängigkeit der Beobachtungen</a:t>
            </a:r>
            <a:r>
              <a:rPr/>
              <a:t>: Kritisch für die Gültigkeit</a:t>
            </a:r>
          </a:p>
          <a:p>
            <a:pPr lvl="0"/>
            <a:r>
              <a:rPr b="1"/>
              <a:t>Zentraler Grenzwertsatz als Rettungsanker</a:t>
            </a:r>
            <a:r>
              <a:rPr/>
              <a:t>: Wann können wir uns darauf verlassen?</a:t>
            </a:r>
          </a:p>
        </p:txBody>
      </p:sp>
    </p:spTree>
  </p:cSld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und Berichterstattung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Angabe des Konfidenzintervalls</a:t>
            </a:r>
            <a:r>
              <a:rPr/>
              <a:t>: Zusätzliche Information zur Präzision</a:t>
            </a:r>
          </a:p>
          <a:p>
            <a:pPr lvl="0"/>
            <a:r>
              <a:rPr b="1"/>
              <a:t>Standardisierte Berichtsform</a:t>
            </a:r>
            <a:r>
              <a:rPr/>
              <a:t>: APA-Style für wissenschaftliche Publikationen</a:t>
            </a:r>
          </a:p>
          <a:p>
            <a:pPr lvl="0"/>
            <a:r>
              <a:rPr b="1"/>
              <a:t>Beispiel</a:t>
            </a:r>
            <a:r>
              <a:rPr/>
              <a:t>: “Ein unabhängiger t-Test zeigte einen signifikanten Unterschied zwischen den Gruppen (t(28) = 2.45, p = 0.02, d = 0.89). Die Experimentalgruppe (M = 25.3, SD = 4.2) erzielte höhere Werte als die Kontrollgruppe (M = 21.7, SD = 3.8).”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oder Informationen?</a:t>
            </a:r>
          </a:p>
        </p:txBody>
      </p:sp>
      <p:pic>
        <p:nvPicPr>
          <p:cNvPr descr="images/daten-oder-information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48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Fehler beim Hypothesentesten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Fehler 1. Art (α-Fehler)</a:t>
            </a:r>
            <a:r>
              <a:rPr/>
              <a:t>: Falsch-positive Entscheidung (H₀ fälschlicherweise verwerfen)</a:t>
            </a:r>
          </a:p>
          <a:p>
            <a:pPr lvl="0"/>
            <a:r>
              <a:rPr b="1"/>
              <a:t>Fehler 2. Art (β-Fehler)</a:t>
            </a:r>
            <a:r>
              <a:rPr/>
              <a:t>: Falsch-negative Entscheidung (H₀ fälschlicherweise beibehalten)</a:t>
            </a:r>
          </a:p>
          <a:p>
            <a:pPr lvl="0"/>
            <a:r>
              <a:rPr b="1"/>
              <a:t>Power (1-β)</a:t>
            </a:r>
            <a:r>
              <a:rPr/>
              <a:t>: Wahrscheinlichkeit, einen tatsächlich vorhandenen Effekt zu entdecken</a:t>
            </a:r>
          </a:p>
          <a:p>
            <a:pPr lvl="0"/>
            <a:r>
              <a:rPr b="1"/>
              <a:t>Balanceakt</a:t>
            </a:r>
            <a:r>
              <a:rPr/>
              <a:t>: Abwägung zwischen α und β</a:t>
            </a:r>
          </a:p>
        </p:txBody>
      </p:sp>
    </p:spTree>
  </p:cSld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7: Chi-Quadrat-Test für Häufigkeiten</a:t>
            </a:r>
          </a:p>
        </p:txBody>
      </p:sp>
    </p:spTree>
  </p:cSld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Rückblick: Von t-Tests zu kategorialen Daten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Letzte Woche</a:t>
            </a:r>
            <a:r>
              <a:rPr/>
              <a:t>: t-Tests für kontinuierliche Daten (Mittelwerte)</a:t>
            </a:r>
          </a:p>
          <a:p>
            <a:pPr lvl="0"/>
            <a:r>
              <a:rPr b="1"/>
              <a:t>Heute</a:t>
            </a:r>
            <a:r>
              <a:rPr/>
              <a:t>: Tests für kategoriale Daten (Häufigkeiten)</a:t>
            </a:r>
          </a:p>
          <a:p>
            <a:pPr lvl="0"/>
            <a:r>
              <a:rPr b="1"/>
              <a:t>Verbindung</a:t>
            </a:r>
            <a:r>
              <a:rPr/>
              <a:t>: Beide testen Hypothesen, aber mit verschiedenen Datentypen</a:t>
            </a:r>
          </a:p>
          <a:p>
            <a:pPr lvl="0"/>
            <a:r>
              <a:rPr b="1"/>
              <a:t>Beispiel</a:t>
            </a:r>
            <a:r>
              <a:rPr/>
              <a:t>: Statt “Ist der mittlere Würfelwert 3.5?” → “Sind alle Würfelseiten gleich häufig?”</a:t>
            </a:r>
          </a:p>
        </p:txBody>
      </p:sp>
    </p:spTree>
  </p:cSld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Würfel-Motivation: Ein praktisches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Situation</a:t>
            </a:r>
            <a:r>
              <a:rPr/>
              <a:t>: Ein Freund behauptet, sein Würfel sei fair</a:t>
            </a:r>
          </a:p>
          <a:p>
            <a:pPr lvl="0" indent="0" marL="0">
              <a:buNone/>
            </a:pPr>
            <a:r>
              <a:rPr b="1"/>
              <a:t>Daten sammeln</a:t>
            </a:r>
            <a:r>
              <a:rPr/>
              <a:t>: 60 Würfe - 1er: 8 mal - 2er: 12 mal</a:t>
            </a:r>
            <a:br/>
            <a:r>
              <a:rPr/>
              <a:t>- 3er: 9 mal - 4er: 11 mal - 5er: 10 mal - 6er: 10 mal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Fragen</a:t>
            </a:r>
            <a:r>
              <a:rPr/>
              <a:t>: - Ist dieser Würfel fair? - Wie können wir das statistisch testen? - Was erwarten wir bei einem fairen Würfel?</a:t>
            </a:r>
          </a:p>
          <a:p>
            <a:pPr lvl="0" indent="0" marL="0">
              <a:buNone/>
            </a:pPr>
            <a:r>
              <a:rPr b="1"/>
              <a:t>Bei fairem Würfel</a:t>
            </a:r>
            <a:r>
              <a:rPr/>
              <a:t>: Jede Zahl sollte etwa 10 mal fallen (60 ÷ 6 = 10)</a:t>
            </a:r>
          </a:p>
        </p:txBody>
      </p:sp>
    </p:spTree>
  </p:cSld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kategoriale Datenanalyse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Charakteristika kategorialer Daten</a:t>
            </a:r>
            <a:r>
              <a:rPr/>
              <a:t>:</a:t>
            </a:r>
          </a:p>
          <a:p>
            <a:pPr lvl="1"/>
            <a:r>
              <a:rPr/>
              <a:t>Nominal (Geschlecht, Farben, Würfelzahlen)</a:t>
            </a:r>
          </a:p>
          <a:p>
            <a:pPr lvl="1"/>
            <a:r>
              <a:rPr/>
              <a:t>Ordinal (Schulnoten, Zufriedenheitsskalen)</a:t>
            </a:r>
          </a:p>
          <a:p>
            <a:pPr lvl="0"/>
            <a:r>
              <a:rPr b="1"/>
              <a:t>Häufigkeitstabellen</a:t>
            </a:r>
            <a:r>
              <a:rPr/>
              <a:t>: Absolute und relative Häufigkeiten</a:t>
            </a:r>
          </a:p>
          <a:p>
            <a:pPr lvl="0"/>
            <a:r>
              <a:rPr b="1"/>
              <a:t>Kontingenztabellen</a:t>
            </a:r>
            <a:r>
              <a:rPr/>
              <a:t>: Darstellung von Zusammenhängen zwischen kategorialen Variablen</a:t>
            </a:r>
          </a:p>
          <a:p>
            <a:pPr lvl="0" indent="0">
              <a:buNone/>
            </a:pPr>
            <a:r>
              <a:rPr>
                <a:latin typeface="Courier"/>
              </a:rPr>
              <a:t>würfel_daten
 1  2  3  4  5  6 
 8 12  9 11 10 10 </a:t>
            </a:r>
          </a:p>
        </p:txBody>
      </p:sp>
    </p:spTree>
  </p:cSld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Der Chi-Quadrat-Test: Grundprinzip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Kernidee</a:t>
                </a:r>
                <a:r>
                  <a:rPr/>
                  <a:t>: Vergleich beobachteter und erwarteter Häufigkeiten</a:t>
                </a:r>
              </a:p>
              <a:p>
                <a:pPr lvl="0"/>
                <a:r>
                  <a:rPr b="1"/>
                  <a:t>Formel</a:t>
                </a:r>
                <a:r>
                  <a:rPr/>
                  <a:t>: </a:t>
                </a:r>
                <a14:m>
                  <m:oMath xmlns:m="http://schemas.openxmlformats.org/officeDocument/2006/math">
                    <m:sSup>
                      <m:e>
                        <m:r>
                          <m:t>χ</m:t>
                        </m:r>
                      </m:e>
                      <m:sup>
                        <m: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m:t>=</m:t>
                    </m:r>
                    <m:r>
                      <m:rPr>
                        <m:sty m:val="p"/>
                      </m:rPr>
                      <m:t>∑</m:t>
                    </m:r>
                    <m:f>
                      <m:fPr>
                        <m:type m:val="bar"/>
                      </m:fPr>
                      <m:num>
                        <m:sSup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O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E</m:t>
                                </m:r>
                              </m:e>
                            </m:d>
                          </m:e>
                          <m:sup>
                            <m:r>
                              <m:t>2</m:t>
                            </m:r>
                          </m:sup>
                        </m:sSup>
                      </m:num>
                      <m:den>
                        <m:r>
                          <m:t>E</m:t>
                        </m:r>
                      </m:den>
                    </m:f>
                  </m:oMath>
                </a14:m>
              </a:p>
              <a:p>
                <a:pPr lvl="1"/>
                <a:r>
                  <a:rPr/>
                  <a:t>O: beobachtete Häufigkeit (observed)</a:t>
                </a:r>
              </a:p>
              <a:p>
                <a:pPr lvl="1"/>
                <a:r>
                  <a:rPr/>
                  <a:t>E: erwartete Häufigkeit (expected)</a:t>
                </a:r>
              </a:p>
              <a:p>
                <a:pPr lvl="0"/>
                <a:r>
                  <a:rPr b="1"/>
                  <a:t>Logik</a:t>
                </a:r>
                <a:r>
                  <a:rPr/>
                  <a:t>: Große Abweichungen → große χ²-Werte → Hinweis auf Unterschied</a:t>
                </a:r>
              </a:p>
            </p:txBody>
          </p:sp>
        </mc:Choice>
      </mc:AlternateContent>
    </p:spTree>
  </p:cSld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Würfelbeispiel: Schritt für Schritt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[1] 1</a:t>
            </a:r>
          </a:p>
        </p:txBody>
      </p:sp>
    </p:spTree>
  </p:cSld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Visualisierung: Beobachtet vs Erwartet</a:t>
            </a:r>
          </a:p>
        </p:txBody>
      </p:sp>
      <p:pic>
        <p:nvPicPr>
          <p:cNvPr descr="Statistik_Seminar_files/figure-pptx/unnamed-chunk-3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Chi-Quadrat-Test in R durchführen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
    Chi-squared test for given probabilities
data:  beobachtet
X-squared = 1, df = 5, p-value = 0.9626</a:t>
            </a:r>
          </a:p>
        </p:txBody>
      </p:sp>
    </p:spTree>
  </p:cSld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Freiheitsgrade verstehen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Formel für Anpassungstest</a:t>
            </a:r>
            <a:r>
              <a:rPr/>
              <a:t>: df = Kategorien - 1 = 6 - 1 = 5</a:t>
            </a:r>
          </a:p>
          <a:p>
            <a:pPr lvl="0"/>
            <a:r>
              <a:rPr b="1"/>
              <a:t>Warum -1?</a:t>
            </a:r>
            <a:r>
              <a:rPr/>
              <a:t>: Wenn 5 Häufigkeiten festgelegt sind, ist die 6. automatisch bestimmt</a:t>
            </a:r>
          </a:p>
          <a:p>
            <a:pPr lvl="0"/>
            <a:r>
              <a:rPr b="1"/>
              <a:t>Einfluss auf kritische Werte</a:t>
            </a:r>
            <a:r>
              <a:rPr/>
              <a:t>: Mehr Freiheitsgrade → höhere kritische Werte</a:t>
            </a:r>
          </a:p>
          <a:p>
            <a:pPr lvl="0" indent="0">
              <a:buNone/>
            </a:pPr>
            <a:r>
              <a:rPr>
                <a:latin typeface="Courier"/>
              </a:rPr>
              <a:t>[1] 11.0705</a:t>
            </a:r>
          </a:p>
          <a:p>
            <a:pPr lvl="0" indent="0">
              <a:buNone/>
            </a:pPr>
            <a:r>
              <a:rPr>
                <a:latin typeface="Courier"/>
              </a:rPr>
              <a:t>[1] 15.08627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Skalenniveau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/>
                <a:gridCol w="1651000"/>
                <a:gridCol w="1651000"/>
                <a:gridCol w="1651000"/>
                <a:gridCol w="1651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 Einheit / Merkmalsträger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Merkmal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Ausprägung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 / Skala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Erläuterung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Haarfarbe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Postleitzahl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22703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Schulabschluss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Abitur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Sport-Team 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Tabellenplatz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Körpertemperatur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36,5°C.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intervallskaliert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 Nullpunkt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Alter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verhältnisskal.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Negativwerte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Gruppenübung 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Aufgabe</a:t>
            </a:r>
            <a:r>
              <a:rPr/>
              <a:t>: Jede Gruppe würfelt 60 mal und sammelt die Daten</a:t>
            </a:r>
          </a:p>
          <a:p>
            <a:pPr lvl="0" indent="-342900" marL="342900">
              <a:buAutoNum type="arabicPeriod"/>
            </a:pPr>
            <a:r>
              <a:rPr b="1"/>
              <a:t>Daten sammeln</a:t>
            </a:r>
            <a:r>
              <a:rPr/>
              <a:t>: Jeder würfelt 10 mal, Gruppe sammelt</a:t>
            </a:r>
          </a:p>
          <a:p>
            <a:pPr lvl="0" indent="-342900" marL="342900">
              <a:buAutoNum type="arabicPeriod"/>
            </a:pPr>
            <a:r>
              <a:rPr b="1"/>
              <a:t>Eingeben</a:t>
            </a:r>
            <a:r>
              <a:rPr/>
              <a:t>: </a:t>
            </a:r>
            <a:r>
              <a:rPr>
                <a:latin typeface="Courier"/>
              </a:rPr>
              <a:t>meine_daten &lt;- c(...)</a:t>
            </a:r>
          </a:p>
          <a:p>
            <a:pPr lvl="0" indent="-342900" marL="342900">
              <a:buAutoNum type="arabicPeriod"/>
            </a:pPr>
            <a:r>
              <a:rPr b="1"/>
              <a:t>Testen</a:t>
            </a:r>
            <a:r>
              <a:rPr/>
              <a:t>: </a:t>
            </a:r>
            <a:r>
              <a:rPr>
                <a:latin typeface="Courier"/>
              </a:rPr>
              <a:t>chisq.test(table(meine_daten))</a:t>
            </a:r>
          </a:p>
          <a:p>
            <a:pPr lvl="0" indent="-342900" marL="342900">
              <a:buAutoNum type="arabicPeriod"/>
            </a:pPr>
            <a:r>
              <a:rPr b="1"/>
              <a:t>Interpretieren</a:t>
            </a:r>
            <a:r>
              <a:rPr/>
              <a:t>: Ist euer Würfel fair?</a:t>
            </a:r>
          </a:p>
          <a:p>
            <a:pPr lvl="0" indent="0" marL="0">
              <a:buNone/>
            </a:pPr>
            <a:r>
              <a:rPr b="1"/>
              <a:t>Diskussion</a:t>
            </a:r>
            <a:r>
              <a:rPr/>
              <a:t>: Warum unterscheiden sich die Ergebnisse zwischen den Gruppen?</a:t>
            </a:r>
          </a:p>
        </p:txBody>
      </p:sp>
    </p:spTree>
  </p:cSld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1. Anpassungstest (Goodness-of-Fit)</a:t>
            </a:r>
          </a:p>
          <a:p>
            <a:pPr lvl="0"/>
            <a:r>
              <a:rPr b="1"/>
              <a:t>Zweck</a:t>
            </a:r>
            <a:r>
              <a:rPr/>
              <a:t>: Vergleich mit theoretischer Verteilung</a:t>
            </a:r>
          </a:p>
          <a:p>
            <a:pPr lvl="0"/>
            <a:r>
              <a:rPr b="1"/>
              <a:t>Beispiel</a:t>
            </a:r>
            <a:r>
              <a:rPr/>
              <a:t>: Ist unser Würfel fair?</a:t>
            </a:r>
          </a:p>
          <a:p>
            <a:pPr lvl="0"/>
            <a:r>
              <a:rPr b="1"/>
              <a:t>H₀</a:t>
            </a:r>
            <a:r>
              <a:rPr/>
              <a:t>: Alle Würfelseiten sind gleich wahrscheinlich</a:t>
            </a:r>
          </a:p>
          <a:p>
            <a:pPr lvl="0"/>
            <a:r>
              <a:rPr b="1"/>
              <a:t>H₁</a:t>
            </a:r>
            <a:r>
              <a:rPr/>
              <a:t>: Mindestens eine Seite weicht ab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Unser Würfeltest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chisq.test</a:t>
            </a:r>
            <a:r>
              <a:rPr>
                <a:solidFill>
                  <a:srgbClr val="003B4F"/>
                </a:solidFill>
                <a:latin typeface="Courier"/>
              </a:rPr>
              <a:t>(beobachtet, </a:t>
            </a:r>
            <a:r>
              <a:rPr>
                <a:solidFill>
                  <a:srgbClr val="657422"/>
                </a:solidFill>
                <a:latin typeface="Courier"/>
              </a:rPr>
              <a:t>p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 indent="0">
              <a:buNone/>
            </a:pPr>
            <a:r>
              <a:rPr>
                <a:latin typeface="Courier"/>
              </a:rPr>
              <a:t>
    Chi-squared test for given probabilities
data:  beobachtet
X-squared = 1, df = 5, p-value = 0.9626</a:t>
            </a:r>
          </a:p>
        </p:txBody>
      </p:sp>
    </p:spTree>
  </p:cSld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2. Unabhängigkeitstest</a:t>
            </a:r>
          </a:p>
          <a:p>
            <a:pPr lvl="0"/>
            <a:r>
              <a:rPr b="1"/>
              <a:t>Zweck</a:t>
            </a:r>
            <a:r>
              <a:rPr/>
              <a:t>: Zusammenhang zwischen zwei kategorialen Variablen</a:t>
            </a:r>
          </a:p>
          <a:p>
            <a:pPr lvl="0"/>
            <a:r>
              <a:rPr b="1"/>
              <a:t>Beispiel</a:t>
            </a:r>
            <a:r>
              <a:rPr/>
              <a:t>: Hängt die Würfelzahl vom Werfer ab?</a:t>
            </a:r>
          </a:p>
          <a:p>
            <a:pPr lvl="0" indent="0">
              <a:buNone/>
            </a:pPr>
            <a:r>
              <a:rPr>
                <a:latin typeface="Courier"/>
              </a:rPr>
              <a:t>[1] "Kontingenztabelle:"</a:t>
            </a:r>
          </a:p>
          <a:p>
            <a:pPr lvl="0" indent="0">
              <a:buNone/>
            </a:pPr>
            <a:r>
              <a:rPr>
                <a:latin typeface="Courier"/>
              </a:rPr>
              <a:t>      Würfelzahl
Person  1  2  3  4  5  6
     A  5  5  8  3  3  6
     B  0  3 10  6  4  7</a:t>
            </a:r>
          </a:p>
        </p:txBody>
      </p:sp>
    </p:spTree>
  </p:cSld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Unabhängigkeitstest durchführen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[1] "Kontingenztabelle:"</a:t>
            </a:r>
          </a:p>
          <a:p>
            <a:pPr lvl="0" indent="0">
              <a:buNone/>
            </a:pPr>
            <a:r>
              <a:rPr>
                <a:latin typeface="Courier"/>
              </a:rPr>
              <a:t>      Würfelzahl
Person  1  2  3  4  5  6
     A  5  5  8  3  3  6
     B  0  3 10  6  4  7</a:t>
            </a:r>
          </a:p>
          <a:p>
            <a:pPr lvl="0" indent="0">
              <a:buNone/>
            </a:pPr>
            <a:r>
              <a:rPr>
                <a:latin typeface="Courier"/>
              </a:rPr>
              <a:t>
    Pearson's Chi-squared test
data:  kontingenztab_unabh
X-squared = 6.942, df = 5, p-value = 0.225</a:t>
            </a:r>
          </a:p>
        </p:txBody>
      </p:sp>
    </p:spTree>
  </p:cSld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Residuen analysieren: Wo sind die Unterschiede?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[1] "Kontingenztabelle:"</a:t>
            </a:r>
          </a:p>
          <a:p>
            <a:pPr lvl="0" indent="0">
              <a:buNone/>
            </a:pPr>
            <a:r>
              <a:rPr>
                <a:latin typeface="Courier"/>
              </a:rPr>
              <a:t>      Würfelzahl
Person  1  2  3  4  5  6
     A  5  5  8  3  3  6
     B  0  3 10  6  4  7</a:t>
            </a:r>
          </a:p>
          <a:p>
            <a:pPr lvl="0" indent="0">
              <a:buNone/>
            </a:pPr>
            <a:r>
              <a:rPr>
                <a:latin typeface="Courier"/>
              </a:rPr>
              <a:t>[1] "Standardisierte Residuen:"</a:t>
            </a:r>
          </a:p>
          <a:p>
            <a:pPr lvl="0" indent="0">
              <a:buNone/>
            </a:pPr>
            <a:r>
              <a:rPr>
                <a:latin typeface="Courier"/>
              </a:rPr>
              <a:t>      Würfelzahl
Person          1          2          3          4          5          6
     A  2.3354968  0.7595545 -0.5634362 -1.0846523 -0.4021506 -0.3133683
     B -2.3354968 -0.7595545  0.5634362  1.0846523  0.4021506  0.3133683</a:t>
            </a:r>
          </a:p>
        </p:txBody>
      </p:sp>
    </p:spTree>
  </p:cSld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3. Homogenitätstest</a:t>
            </a:r>
          </a:p>
          <a:p>
            <a:pPr lvl="0"/>
            <a:r>
              <a:rPr b="1"/>
              <a:t>Zweck</a:t>
            </a:r>
            <a:r>
              <a:rPr/>
              <a:t>: Vergleich von Verteilungen in verschiedenen Gruppen</a:t>
            </a:r>
          </a:p>
          <a:p>
            <a:pPr lvl="0"/>
            <a:r>
              <a:rPr b="1"/>
              <a:t>Beispiel</a:t>
            </a:r>
            <a:r>
              <a:rPr/>
              <a:t>: Haben drei verschiedene Würfel die gleiche Verteilung?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Drei Würfel vergleichen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würfel_1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würfel_2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würfel_3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</a:t>
            </a:r>
            <a:r>
              <a:rPr>
                <a:solidFill>
                  <a:srgbClr val="657422"/>
                </a:solidFill>
                <a:latin typeface="Courier"/>
              </a:rPr>
              <a:t>prob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0.05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0.15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0.15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0.2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0.2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0.25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alle_würfel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ergebnis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(würfel_1, würfel_2, würfel_3),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würfel</a:t>
            </a:r>
            <a:r>
              <a:rPr>
                <a:solidFill>
                  <a:srgbClr val="657422"/>
                </a:solidFill>
                <a:latin typeface="Courier"/>
              </a:rPr>
              <a:t>_typ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"Typ1"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"Typ2"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"Typ3"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each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60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tab_homogenität &lt;- </a:t>
            </a:r>
            <a:r>
              <a:rPr>
                <a:solidFill>
                  <a:srgbClr val="4758AB"/>
                </a:solidFill>
                <a:latin typeface="Courier"/>
              </a:rPr>
              <a:t>table</a:t>
            </a:r>
            <a:r>
              <a:rPr>
                <a:solidFill>
                  <a:srgbClr val="003B4F"/>
                </a:solidFill>
                <a:latin typeface="Courier"/>
              </a:rPr>
              <a:t>(alle_würfel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würfel_typ, alle_würfel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ergebnis)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chisq.test</a:t>
            </a:r>
            <a:r>
              <a:rPr>
                <a:solidFill>
                  <a:srgbClr val="003B4F"/>
                </a:solidFill>
                <a:latin typeface="Courier"/>
              </a:rPr>
              <a:t>(tab_homogenität)</a:t>
            </a:r>
          </a:p>
          <a:p>
            <a:pPr lvl="0" indent="0">
              <a:buNone/>
            </a:pPr>
            <a:r>
              <a:rPr>
                <a:latin typeface="Courier"/>
              </a:rPr>
              <a:t>
    Pearson's Chi-squared test
data:  tab_homogenität
X-squared = 9.1581, df = 10, p-value = 0.5172</a:t>
            </a:r>
          </a:p>
        </p:txBody>
      </p:sp>
    </p:spTree>
  </p:cSld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des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Wichtige Bedingungen:</a:t>
            </a:r>
          </a:p>
          <a:p>
            <a:pPr lvl="0" indent="-342900" marL="342900">
              <a:buAutoNum type="arabicPeriod"/>
            </a:pPr>
            <a:r>
              <a:rPr b="1"/>
              <a:t>Unabhängigkeit der Beobachtungen</a:t>
            </a:r>
          </a:p>
          <a:p>
            <a:pPr lvl="1"/>
            <a:r>
              <a:rPr/>
              <a:t>Jeder Würfelwurf unabhängig</a:t>
            </a:r>
          </a:p>
          <a:p>
            <a:pPr lvl="1"/>
            <a:r>
              <a:rPr/>
              <a:t>Keine wiederholten Messungen derselben Person</a:t>
            </a:r>
          </a:p>
          <a:p>
            <a:pPr lvl="0" indent="-342900" marL="342900">
              <a:buAutoNum type="arabicPeriod"/>
            </a:pPr>
            <a:r>
              <a:rPr b="1"/>
              <a:t>Erwartete Häufigkeiten ≥ 5</a:t>
            </a:r>
          </a:p>
          <a:p>
            <a:pPr lvl="1"/>
            <a:r>
              <a:rPr/>
              <a:t>In jeder Zelle der Tabelle</a:t>
            </a:r>
          </a:p>
          <a:p>
            <a:pPr lvl="1"/>
            <a:r>
              <a:rPr/>
              <a:t>Bei Verletzung: Kategorien zusammenfassen oder andere Tests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Erwartete Häufigkeiten prüfen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expected</a:t>
            </a:r>
          </a:p>
          <a:p>
            <a:pPr lvl="0" indent="0">
              <a:buNone/>
            </a:pPr>
            <a:r>
              <a:rPr>
                <a:latin typeface="Courier"/>
              </a:rPr>
              <a:t> 1  2  3  4  5  6 
10 10 10 10 10 10 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Alle Werte ≥ 5? 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all</a:t>
            </a:r>
            <a:r>
              <a:rPr>
                <a:solidFill>
                  <a:srgbClr val="003B4F"/>
                </a:solidFill>
                <a:latin typeface="Courier"/>
              </a:rPr>
              <a:t>(chi_test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expected </a:t>
            </a:r>
            <a:r>
              <a:rPr>
                <a:solidFill>
                  <a:srgbClr val="5E5E5E"/>
                </a:solidFill>
                <a:latin typeface="Courier"/>
              </a:rPr>
              <a:t>&gt;=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[1] TRUE</a:t>
            </a:r>
          </a:p>
        </p:txBody>
      </p:sp>
    </p:spTree>
  </p:cSld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Alternativen bei kleinen Stichproben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Fisher’s Exakter Test</a:t>
            </a:r>
          </a:p>
          <a:p>
            <a:pPr lvl="0"/>
            <a:r>
              <a:rPr b="1"/>
              <a:t>Wann</a:t>
            </a:r>
            <a:r>
              <a:rPr/>
              <a:t>: Erwartete Häufigkeiten &lt; 5 in 2×2-Tabellen</a:t>
            </a:r>
          </a:p>
          <a:p>
            <a:pPr lvl="0"/>
            <a:r>
              <a:rPr b="1"/>
              <a:t>Vorteil</a:t>
            </a:r>
            <a:r>
              <a:rPr/>
              <a:t>: Exakte p-Werte, keine Approximation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Beispiel mit kleiner 2x2-Tabelle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kleine_tabelle &lt;- </a:t>
            </a:r>
            <a:r>
              <a:rPr>
                <a:solidFill>
                  <a:srgbClr val="4758AB"/>
                </a:solidFill>
                <a:latin typeface="Courier"/>
              </a:rPr>
              <a:t>matrix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4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nrow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fisher.test</a:t>
            </a:r>
            <a:r>
              <a:rPr>
                <a:solidFill>
                  <a:srgbClr val="003B4F"/>
                </a:solidFill>
                <a:latin typeface="Courier"/>
              </a:rPr>
              <a:t>(kleine_tabelle)</a:t>
            </a:r>
          </a:p>
          <a:p>
            <a:pPr lvl="0" indent="0">
              <a:buNone/>
            </a:pPr>
            <a:r>
              <a:rPr>
                <a:latin typeface="Courier"/>
              </a:rPr>
              <a:t>
    Fisher's Exact Test for Count Data
data:  kleine_tabelle
p-value = 1
alternative hypothesis: true odds ratio is not equal to 1
95 percent confidence interval:
   0.0847468 195.6529809
sample estimates:
odds ratio 
  2.414224 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Yates-Korrektur</a:t>
            </a:r>
          </a:p>
          <a:p>
            <a:pPr lvl="0"/>
            <a:r>
              <a:rPr b="1"/>
              <a:t>Wann</a:t>
            </a:r>
            <a:r>
              <a:rPr/>
              <a:t>: 2×2-Tabellen mit kleinen Häufigkeiten</a:t>
            </a:r>
          </a:p>
          <a:p>
            <a:pPr lvl="0"/>
            <a:r>
              <a:rPr b="1"/>
              <a:t>Funktion</a:t>
            </a:r>
            <a:r>
              <a:rPr/>
              <a:t>: Konservativere Schätzung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chisq.test</a:t>
            </a:r>
            <a:r>
              <a:rPr>
                <a:solidFill>
                  <a:srgbClr val="003B4F"/>
                </a:solidFill>
                <a:latin typeface="Courier"/>
              </a:rPr>
              <a:t>(kleine_tabelle, </a:t>
            </a:r>
            <a:r>
              <a:rPr>
                <a:solidFill>
                  <a:srgbClr val="657422"/>
                </a:solidFill>
                <a:latin typeface="Courier"/>
              </a:rPr>
              <a:t>correct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
    Pearson's Chi-squared test with Yates' continuity correction
data:  kleine_tabelle
X-squared = 0, df = 1, p-value = 1</a:t>
            </a:r>
          </a:p>
        </p:txBody>
      </p:sp>
    </p:spTree>
  </p:cSld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Effektstärken für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Phi-Koeffizient (φ) für 2×2-Tabellen</a:t>
            </a:r>
          </a:p>
          <a:p>
            <a:pPr lvl="0" indent="0">
              <a:buNone/>
            </a:pPr>
            <a:r>
              <a:rPr>
                <a:latin typeface="Courier"/>
              </a:rPr>
              <a:t> X-squared 
0.04166667 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Cramér’s V für größere Tabellen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Cramér's V installieren falls nötig: install.packages("vcd")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(vcd)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Daten für Cramér's V erstellen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set.seed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123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person_a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person_b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</a:t>
            </a:r>
            <a:r>
              <a:rPr>
                <a:solidFill>
                  <a:srgbClr val="657422"/>
                </a:solidFill>
                <a:latin typeface="Courier"/>
              </a:rPr>
              <a:t>prob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0.1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0.1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0.2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0.2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0.2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0.2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Kontingenztabelle für Cramér's V</a:t>
            </a:r>
            <a:br/>
            <a:r>
              <a:rPr>
                <a:solidFill>
                  <a:srgbClr val="003B4F"/>
                </a:solidFill>
                <a:latin typeface="Courier"/>
              </a:rPr>
              <a:t>kontingenztab_cramers &lt;- </a:t>
            </a:r>
            <a:r>
              <a:rPr>
                <a:solidFill>
                  <a:srgbClr val="4758AB"/>
                </a:solidFill>
                <a:latin typeface="Courier"/>
              </a:rPr>
              <a:t>table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Person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"A"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"B"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each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Würfelzahl =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(person_a, person_b)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4758AB"/>
                </a:solidFill>
                <a:latin typeface="Courier"/>
              </a:rPr>
              <a:t>print</a:t>
            </a:r>
            <a:r>
              <a:rPr>
                <a:solidFill>
                  <a:srgbClr val="003B4F"/>
                </a:solidFill>
                <a:latin typeface="Courier"/>
              </a:rPr>
              <a:t>(kontingenztab_cramers)</a:t>
            </a:r>
          </a:p>
          <a:p>
            <a:pPr lvl="0" indent="0">
              <a:buNone/>
            </a:pPr>
            <a:r>
              <a:rPr>
                <a:latin typeface="Courier"/>
              </a:rPr>
              <a:t>      Würfelzahl
Person  1  2  3  4  5  6
     A  5  5  8  3  3  6
     B  0  3 10  6  4  7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assocstats</a:t>
            </a:r>
            <a:r>
              <a:rPr>
                <a:solidFill>
                  <a:srgbClr val="003B4F"/>
                </a:solidFill>
                <a:latin typeface="Courier"/>
              </a:rPr>
              <a:t>(kontingenztab_cramers)</a:t>
            </a:r>
          </a:p>
          <a:p>
            <a:pPr lvl="0" indent="0">
              <a:buNone/>
            </a:pPr>
            <a:r>
              <a:rPr>
                <a:latin typeface="Courier"/>
              </a:rPr>
              <a:t>                    X^2 df P(&gt; X^2)
Likelihood Ratio 8.8992  5  0.11315
Pearson          6.9420  5  0.22499
Phi-Coefficient   : NA 
Contingency Coeff.: 0.322 
Cramer's V        : 0.34 </a:t>
            </a:r>
          </a:p>
        </p:txBody>
      </p:sp>
    </p:spTree>
  </p:cSld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Visualisierung kategorialer Daten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Balkendiagramme</a:t>
            </a:r>
          </a:p>
        </p:txBody>
      </p:sp>
      <p:pic>
        <p:nvPicPr>
          <p:cNvPr descr="Statistik_Seminar_files/figure-pptx/unnamed-chunk-4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Skalenniveau am Beispiel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avg_vote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Miss Jerry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1894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5.9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The Story of the Kelly Gang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1906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$ 2250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Den sorte drøm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Cleopatra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L’Inferno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7.0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From the Manger to the Cross; or, Jesus of Nazareth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Madame DuBarry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Quo Vadis?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ITL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Independenta Romaniei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ROL 400000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Richard III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$ 30000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5.5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Mosaikplots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Alle notwendigen Daten für Mosaikplot erstellen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(vcd)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set.seed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123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Simulierte Daten: Zwei Personen würfeln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person_a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person_b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</a:t>
            </a:r>
            <a:r>
              <a:rPr>
                <a:solidFill>
                  <a:srgbClr val="657422"/>
                </a:solidFill>
                <a:latin typeface="Courier"/>
              </a:rPr>
              <a:t>prob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0.1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0.1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0.2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0.2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0.2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0.2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Kontingenztabelle für Mosaikplot</a:t>
            </a:r>
            <a:br/>
            <a:r>
              <a:rPr>
                <a:solidFill>
                  <a:srgbClr val="003B4F"/>
                </a:solidFill>
                <a:latin typeface="Courier"/>
              </a:rPr>
              <a:t>kontingenztab_mosaic &lt;- </a:t>
            </a:r>
            <a:r>
              <a:rPr>
                <a:solidFill>
                  <a:srgbClr val="4758AB"/>
                </a:solidFill>
                <a:latin typeface="Courier"/>
              </a:rPr>
              <a:t>table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Person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"A"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"B"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each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Würfelzahl =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(person_a, person_b)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4758AB"/>
                </a:solidFill>
                <a:latin typeface="Courier"/>
              </a:rPr>
              <a:t>print</a:t>
            </a:r>
            <a:r>
              <a:rPr>
                <a:solidFill>
                  <a:srgbClr val="003B4F"/>
                </a:solidFill>
                <a:latin typeface="Courier"/>
              </a:rPr>
              <a:t>(kontingenztab_mosaic)</a:t>
            </a:r>
          </a:p>
          <a:p>
            <a:pPr lvl="0" indent="0">
              <a:buNone/>
            </a:pPr>
            <a:r>
              <a:rPr>
                <a:latin typeface="Courier"/>
              </a:rPr>
              <a:t>      Würfelzahl
Person  1  2  3  4  5  6
     A  5  5  8  3  3  6
     B  0  3 10  6  4  7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Mosaikplot erstellen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mosaic</a:t>
            </a:r>
            <a:r>
              <a:rPr>
                <a:solidFill>
                  <a:srgbClr val="003B4F"/>
                </a:solidFill>
                <a:latin typeface="Courier"/>
              </a:rPr>
              <a:t>(kontingenztab_mosaic, </a:t>
            </a:r>
            <a:r>
              <a:rPr>
                <a:solidFill>
                  <a:srgbClr val="657422"/>
                </a:solidFill>
                <a:latin typeface="Courier"/>
              </a:rPr>
              <a:t>shade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legend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main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"Zusammenhang: Person und Würfelergebnis"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  <p:pic>
        <p:nvPicPr>
          <p:cNvPr descr="Statistik_Seminar_files/figure-pptx/unnamed-chunk-4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Erweiterte Würfel-Simulation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Simulation verschiedener Würfeltypen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set.seed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123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Fairer Würfel</a:t>
            </a:r>
            <a:br/>
            <a:r>
              <a:rPr>
                <a:solidFill>
                  <a:srgbClr val="003B4F"/>
                </a:solidFill>
                <a:latin typeface="Courier"/>
              </a:rPr>
              <a:t>fair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120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Leicht gezinkter Würfel (6 bevorzugt)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gezinkt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120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</a:t>
            </a:r>
            <a:r>
              <a:rPr>
                <a:solidFill>
                  <a:srgbClr val="657422"/>
                </a:solidFill>
                <a:latin typeface="Courier"/>
              </a:rPr>
              <a:t>prob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0.15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0.15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0.15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0.15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0.15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0.25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Stark gezinkter Würfel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stark_gezinkt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120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prob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0.1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0.1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0.1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0.1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0.1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0.5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Alle testen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chisq.test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table</a:t>
            </a:r>
            <a:r>
              <a:rPr>
                <a:solidFill>
                  <a:srgbClr val="003B4F"/>
                </a:solidFill>
                <a:latin typeface="Courier"/>
              </a:rPr>
              <a:t>(fair))</a:t>
            </a:r>
          </a:p>
          <a:p>
            <a:pPr lvl="0" indent="0">
              <a:buNone/>
            </a:pPr>
            <a:r>
              <a:rPr>
                <a:latin typeface="Courier"/>
              </a:rPr>
              <a:t>
    Chi-squared test for given probabilities
data:  table(fair)
X-squared = 5.6, df = 5, p-value = 0.3471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chisq.test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table</a:t>
            </a:r>
            <a:r>
              <a:rPr>
                <a:solidFill>
                  <a:srgbClr val="003B4F"/>
                </a:solidFill>
                <a:latin typeface="Courier"/>
              </a:rPr>
              <a:t>(gezinkt))</a:t>
            </a:r>
          </a:p>
          <a:p>
            <a:pPr lvl="0" indent="0">
              <a:buNone/>
            </a:pPr>
            <a:r>
              <a:rPr>
                <a:latin typeface="Courier"/>
              </a:rPr>
              <a:t>
    Chi-squared test for given probabilities
data:  table(gezinkt)
X-squared = 2, df = 5, p-value = 0.8491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chisq.test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table</a:t>
            </a:r>
            <a:r>
              <a:rPr>
                <a:solidFill>
                  <a:srgbClr val="003B4F"/>
                </a:solidFill>
                <a:latin typeface="Courier"/>
              </a:rPr>
              <a:t>(stark_gezinkt))</a:t>
            </a:r>
          </a:p>
          <a:p>
            <a:pPr lvl="0" indent="0">
              <a:buNone/>
            </a:pPr>
            <a:r>
              <a:rPr>
                <a:latin typeface="Courier"/>
              </a:rPr>
              <a:t>
    Chi-squared test for given probabilities
data:  table(stark_gezinkt)
X-squared = 146.6, df = 5, p-value &lt; 2.2e-16</a:t>
            </a:r>
          </a:p>
        </p:txBody>
      </p:sp>
    </p:spTree>
  </p:cSld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Marktforschung</a:t>
            </a:r>
          </a:p>
          <a:p>
            <a:pPr lvl="0"/>
            <a:r>
              <a:rPr b="1"/>
              <a:t>Frage</a:t>
            </a:r>
            <a:r>
              <a:rPr/>
              <a:t>: Bevorzugen verschiedene Altersgruppen unterschiedliche Produktfarben?</a:t>
            </a:r>
          </a:p>
          <a:p>
            <a:pPr lvl="0"/>
            <a:r>
              <a:rPr b="1"/>
              <a:t>Test</a:t>
            </a:r>
            <a:r>
              <a:rPr/>
              <a:t>: Unabhängigkeitstest (Alter × Farbpräferenz)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Medizin</a:t>
            </a:r>
          </a:p>
          <a:p>
            <a:pPr lvl="0"/>
            <a:r>
              <a:rPr b="1"/>
              <a:t>Frage</a:t>
            </a:r>
            <a:r>
              <a:rPr/>
              <a:t>: Ist ein neues Medikament wirksam?</a:t>
            </a:r>
          </a:p>
          <a:p>
            <a:pPr lvl="0"/>
            <a:r>
              <a:rPr b="1"/>
              <a:t>Test</a:t>
            </a:r>
            <a:r>
              <a:rPr/>
              <a:t>: Unabhängigkeitstest (Behandlung × Heilung)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Qualitätskontrolle</a:t>
            </a:r>
          </a:p>
          <a:p>
            <a:pPr lvl="0"/>
            <a:r>
              <a:rPr b="1"/>
              <a:t>Frage</a:t>
            </a:r>
            <a:r>
              <a:rPr/>
              <a:t>: Produziert eine Maschine gleichmäßig?</a:t>
            </a:r>
          </a:p>
          <a:p>
            <a:pPr lvl="0"/>
            <a:r>
              <a:rPr b="1"/>
              <a:t>Test</a:t>
            </a:r>
            <a:r>
              <a:rPr/>
              <a:t>: Anpassungstest (beobachtete vs erwartete Produktverteilung)</a:t>
            </a:r>
          </a:p>
        </p:txBody>
      </p:sp>
    </p:spTree>
  </p:cSld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Weiterführende Tests für kategoriale Daten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McNemar-Test</a:t>
            </a:r>
          </a:p>
          <a:p>
            <a:pPr lvl="0"/>
            <a:r>
              <a:rPr b="1"/>
              <a:t>Zweck</a:t>
            </a:r>
            <a:r>
              <a:rPr/>
              <a:t>: Für abhängige Stichproben (vor-nach-Vergleich)</a:t>
            </a:r>
          </a:p>
          <a:p>
            <a:pPr lvl="0"/>
            <a:r>
              <a:rPr b="1"/>
              <a:t>Beispiel</a:t>
            </a:r>
            <a:r>
              <a:rPr/>
              <a:t>: Meinungsänderung vor/nach Information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Beispiel: Meinung vor und nach Präsentation</a:t>
            </a:r>
            <a:br/>
            <a:r>
              <a:rPr>
                <a:solidFill>
                  <a:srgbClr val="5E5E5E"/>
                </a:solidFill>
                <a:latin typeface="Courier"/>
              </a:rPr>
              <a:t># Matrix: (vorher_ja/nachher_ja, vorher_ja/nachher_nein,</a:t>
            </a:r>
            <a:br/>
            <a:r>
              <a:rPr>
                <a:solidFill>
                  <a:srgbClr val="5E5E5E"/>
                </a:solidFill>
                <a:latin typeface="Courier"/>
              </a:rPr>
              <a:t>#          vorher_nein/nachher_ja, vorher_nein/nachher_nein)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vorher_nachher &lt;- </a:t>
            </a:r>
            <a:r>
              <a:rPr>
                <a:solidFill>
                  <a:srgbClr val="4758AB"/>
                </a:solidFill>
                <a:latin typeface="Courier"/>
              </a:rPr>
              <a:t>matrix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25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20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nrow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mcnemar.test</a:t>
            </a:r>
            <a:r>
              <a:rPr>
                <a:solidFill>
                  <a:srgbClr val="003B4F"/>
                </a:solidFill>
                <a:latin typeface="Courier"/>
              </a:rPr>
              <a:t>(vorher_nachher)</a:t>
            </a:r>
          </a:p>
          <a:p>
            <a:pPr lvl="0" indent="0">
              <a:buNone/>
            </a:pPr>
            <a:r>
              <a:rPr>
                <a:latin typeface="Courier"/>
              </a:rPr>
              <a:t>
    McNemar's Chi-squared test with continuity correction
data:  vorher_nachher
McNemar's chi-squared = 1.0667, df = 1, p-value = 0.3017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Loglineare Modelle</a:t>
            </a:r>
          </a:p>
          <a:p>
            <a:pPr lvl="0"/>
            <a:r>
              <a:rPr b="1"/>
              <a:t>Zweck</a:t>
            </a:r>
            <a:r>
              <a:rPr/>
              <a:t>: Komplexe Zusammenhänge in mehrdimensionalen Tabellen</a:t>
            </a:r>
          </a:p>
          <a:p>
            <a:pPr lvl="0"/>
            <a:r>
              <a:rPr b="1"/>
              <a:t>Vorteil</a:t>
            </a:r>
            <a:r>
              <a:rPr/>
              <a:t>: Kontrolle für mehrere Variablen gleichzeitig</a:t>
            </a:r>
          </a:p>
        </p:txBody>
      </p:sp>
    </p:spTree>
  </p:cSld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und Berichterstattung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APA-Style Beispiel:</a:t>
            </a:r>
          </a:p>
          <a:p>
            <a:pPr lvl="0" indent="0" marL="0">
              <a:buNone/>
            </a:pPr>
            <a:r>
              <a:rPr i="1"/>
              <a:t>“Ein Chi-Quadrat-Anpassungstest zeigte keinen signifikanten Unterschied zwischen den beobachteten und erwarteten Häufigkeiten beim Würfeltest, χ²(5) = 2.40, p = .79. Der Würfel kann als fair betrachtet werden.”</a:t>
            </a:r>
          </a:p>
        </p:txBody>
      </p:sp>
    </p:spTree>
  </p:cSld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Wichtige Elemente: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Art des Tests</a:t>
            </a:r>
          </a:p>
          <a:p>
            <a:pPr lvl="0"/>
            <a:r>
              <a:rPr/>
              <a:t>Chi-Quadrat-Wert</a:t>
            </a:r>
          </a:p>
          <a:p>
            <a:pPr lvl="0"/>
            <a:r>
              <a:rPr/>
              <a:t>Freiheitsgrade</a:t>
            </a:r>
          </a:p>
          <a:p>
            <a:pPr lvl="0"/>
            <a:r>
              <a:rPr/>
              <a:t>p-Wert</a:t>
            </a:r>
          </a:p>
          <a:p>
            <a:pPr lvl="0"/>
            <a:r>
              <a:rPr/>
              <a:t>Interpretation im Kontext</a:t>
            </a:r>
          </a:p>
        </p:txBody>
      </p:sp>
    </p:spTree>
  </p:cSld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Häufige Fehler vermeiden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❌ Falsch:</a:t>
            </a:r>
          </a:p>
          <a:p>
            <a:pPr lvl="0"/>
            <a:r>
              <a:rPr/>
              <a:t>Kontinuierliche Daten kategorisieren nur für Chi-Quadrat-Test</a:t>
            </a:r>
          </a:p>
          <a:p>
            <a:pPr lvl="0"/>
            <a:r>
              <a:rPr/>
              <a:t>Chi-Quadrat für Korrelationen verwenden</a:t>
            </a:r>
          </a:p>
          <a:p>
            <a:pPr lvl="0"/>
            <a:r>
              <a:rPr/>
              <a:t>Erwartete Häufigkeiten &lt; 5 ignorieren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✅ Richtig:</a:t>
            </a:r>
          </a:p>
          <a:p>
            <a:pPr lvl="0"/>
            <a:r>
              <a:rPr/>
              <a:t>Angemessene Teststärke durch ausreichende Stichproben</a:t>
            </a:r>
          </a:p>
          <a:p>
            <a:pPr lvl="0"/>
            <a:r>
              <a:rPr/>
              <a:t>Voraussetzungen prüfen</a:t>
            </a:r>
          </a:p>
          <a:p>
            <a:pPr lvl="0"/>
            <a:r>
              <a:rPr/>
              <a:t>Effektstärken zusätzlich berichten</a:t>
            </a:r>
          </a:p>
          <a:p>
            <a:pPr lvl="0"/>
            <a:r>
              <a:rPr/>
              <a:t>Residuen für detaillierte Analyse nutzen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1: Einführung &amp; Organisatorisches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Analytische Konzepte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Phase &amp; Leitfrage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Statistisches Äquivalent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Beispiel‑Methoden / Tools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Rückblick – Was ist passiert?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Deskriptive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Lage‑ &amp; Streuungsmaße, Häufigkeiten, Balken‑/Liniendiagramme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Erkenntnis – Warum passiert es?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Explorative &amp; inferenzielle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Korrelation, t‑Test, ANOVA, χ²‑Test, Konfidenz­intervalle, Regressionsdiagnostik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wird passieren?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Prognostische (inferenzielle) Modelle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Lineare/Logistische Regression, Random Forest, Zeitreihen‑Forecasts, Konfidenz­intervalle für Prognosen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muss passieren, damit es eintritt?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Präskriptive (inferenzielle) Verfahren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Simulation (Monte‑Carlo), Lineare/Ganzzahl‑Optimierung, Entscheidungsbäume mit Unsicherheits‑Berücksichtigung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Wo finde ich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Kaggle</a:t>
            </a:r>
          </a:p>
          <a:p>
            <a:pPr lvl="0"/>
            <a:r>
              <a:rPr/>
              <a:t>Statistisches Bundesamt</a:t>
            </a:r>
          </a:p>
          <a:p>
            <a:pPr lvl="0"/>
            <a:r>
              <a:rPr/>
              <a:t>…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nutzen wir R?</a:t>
            </a:r>
          </a:p>
        </p:txBody>
      </p:sp>
      <p:pic>
        <p:nvPicPr>
          <p:cNvPr descr="images/r-vs-pyth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193800"/>
            <a:ext cx="6807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R, Python, SPSS,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SPSS</a:t>
            </a:r>
          </a:p>
          <a:p>
            <a:pPr lvl="0"/>
            <a:r>
              <a:rPr/>
              <a:t>SAS</a:t>
            </a:r>
          </a:p>
          <a:p>
            <a:pPr lvl="0"/>
            <a:r>
              <a:rPr/>
              <a:t>Python</a:t>
            </a:r>
          </a:p>
          <a:p>
            <a:pPr lvl="0"/>
            <a:r>
              <a:rPr/>
              <a:t>Scala</a:t>
            </a:r>
          </a:p>
          <a:p>
            <a:pPr lvl="0"/>
            <a:r>
              <a:rPr/>
              <a:t>Julia</a:t>
            </a:r>
          </a:p>
          <a:p>
            <a:pPr lvl="0"/>
            <a:r>
              <a:rPr/>
              <a:t>PSPP</a:t>
            </a:r>
          </a:p>
          <a:p>
            <a:pPr lvl="0"/>
            <a:r>
              <a:rPr/>
              <a:t>R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Programmiersprache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R: Statistische Programmiersprache und Umgebung</a:t>
            </a:r>
          </a:p>
          <a:p>
            <a:pPr lvl="0"/>
            <a:r>
              <a:rPr/>
              <a:t>Nachfolger von S (Unnützes Wissen, Teil 1)</a:t>
            </a:r>
          </a:p>
          <a:p>
            <a:pPr lvl="0"/>
            <a:r>
              <a:rPr/>
              <a:t>Großer Vorteil: R ist von Statistikern für Statistiker</a:t>
            </a:r>
          </a:p>
          <a:p>
            <a:pPr lvl="0"/>
            <a:r>
              <a:rPr/>
              <a:t>Großer Nachteil: R ist von Statistikern für Statistiker</a:t>
            </a:r>
          </a:p>
          <a:p>
            <a:pPr lvl="0"/>
            <a:r>
              <a:rPr/>
              <a:t>Open Source</a:t>
            </a:r>
          </a:p>
          <a:p>
            <a:pPr lvl="0"/>
            <a:r>
              <a:rPr/>
              <a:t>Packages (Libraries) erweitern den Umfang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IDE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“Wenn R ein Pferd ist, dann ist RStudio der Sattel.”</a:t>
            </a:r>
          </a:p>
          <a:p>
            <a:pPr lvl="0"/>
            <a:r>
              <a:rPr/>
              <a:t>Entwickelt von RStudio PBC, heute Posit PBC</a:t>
            </a:r>
          </a:p>
          <a:p>
            <a:pPr lvl="0"/>
            <a:r>
              <a:rPr/>
              <a:t>Kostenlos für den Heimgebrauch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Arbeitsumgebung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Sozusagen der “Arbeitsspeicher”</a:t>
            </a:r>
          </a:p>
          <a:p>
            <a:pPr lvl="0"/>
            <a:r>
              <a:rPr/>
              <a:t>Enthält nicht nur Objekte, sondern auch Packages</a:t>
            </a:r>
          </a:p>
          <a:p>
            <a:pPr lvl="0"/>
            <a:r>
              <a:rPr/>
              <a:t>Häufige Fehlerursache: – Man geht davon aus, dass etwas geladen ist, ist es aber nicht. – Man geht davon aus, dass etwas nicht geladen ist, ist es aber.</a:t>
            </a:r>
          </a:p>
          <a:p>
            <a:pPr lvl="0"/>
            <a:r>
              <a:rPr/>
              <a:t>R lädt alles (!) in den Arbeitsspeicher.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ersten Schritte mit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 als Taschenrechner</a:t>
            </a:r>
          </a:p>
          <a:p>
            <a:pPr lvl="0"/>
            <a:r>
              <a:rPr/>
              <a:t>Objekt- und Funktionsstruktur in R</a:t>
            </a:r>
          </a:p>
          <a:p>
            <a:pPr lvl="0"/>
            <a:r>
              <a:rPr/>
              <a:t>Zuordnung über </a:t>
            </a:r>
            <a:r>
              <a:rPr>
                <a:latin typeface="Courier"/>
              </a:rPr>
              <a:t>&lt;-</a:t>
            </a:r>
          </a:p>
          <a:p>
            <a:pPr lvl="0"/>
            <a:r>
              <a:rPr/>
              <a:t>Hilfe über </a:t>
            </a:r>
            <a:r>
              <a:rPr>
                <a:latin typeface="Courier"/>
              </a:rPr>
              <a:t>?FUNKTIONSNAME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Funktionen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Funktionsstruktur: </a:t>
            </a:r>
            <a:r>
              <a:rPr>
                <a:latin typeface="Courier"/>
              </a:rPr>
              <a:t>funktionsname(Parameter)</a:t>
            </a:r>
          </a:p>
          <a:p>
            <a:pPr lvl="0"/>
            <a:r>
              <a:rPr/>
              <a:t>Beispiele: </a:t>
            </a:r>
            <a:r>
              <a:rPr>
                <a:latin typeface="Courier"/>
              </a:rPr>
              <a:t>plot()</a:t>
            </a:r>
            <a:r>
              <a:rPr/>
              <a:t>, </a:t>
            </a:r>
            <a:r>
              <a:rPr>
                <a:latin typeface="Courier"/>
              </a:rPr>
              <a:t>summary()</a:t>
            </a:r>
            <a:r>
              <a:rPr/>
              <a:t>, </a:t>
            </a:r>
            <a:r>
              <a:rPr>
                <a:latin typeface="Courier"/>
              </a:rPr>
              <a:t>str()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Datentypen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Character</a:t>
            </a:r>
          </a:p>
          <a:p>
            <a:pPr lvl="0"/>
            <a:r>
              <a:rPr/>
              <a:t>Numerisch: integer und double</a:t>
            </a:r>
          </a:p>
          <a:p>
            <a:pPr lvl="0"/>
            <a:r>
              <a:rPr/>
              <a:t>Factor</a:t>
            </a:r>
          </a:p>
          <a:p>
            <a:pPr lvl="0"/>
            <a:r>
              <a:rPr/>
              <a:t>Datum</a:t>
            </a:r>
          </a:p>
          <a:p>
            <a:pPr lvl="0"/>
            <a:r>
              <a:rPr/>
              <a:t>Dynamic typing und Bedeutung korrekter Datentypen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Ziele dieser Veranstaltung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Werkzeuge für Datenanalyse in der Bachelor-Arbeit</a:t>
            </a:r>
          </a:p>
          <a:p>
            <a:pPr lvl="0"/>
            <a:r>
              <a:rPr/>
              <a:t>Grundkenntnisse Statistik, nicht nur für die Uni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pic>
        <p:nvPicPr>
          <p:cNvPr descr="images/data-structur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193800"/>
            <a:ext cx="6858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Vektor: Liste mit gleichen Datentypen</a:t>
            </a:r>
          </a:p>
          <a:p>
            <a:pPr lvl="0"/>
            <a:r>
              <a:rPr/>
              <a:t>Dataframe: Tabelle mit Vektoren als Spalten</a:t>
            </a:r>
          </a:p>
          <a:p>
            <a:pPr lvl="0"/>
            <a:r>
              <a:rPr/>
              <a:t>Liste: verschiedene Datentypen</a:t>
            </a:r>
          </a:p>
          <a:p>
            <a:pPr lvl="0"/>
            <a:r>
              <a:rPr/>
              <a:t>Matrix: Tabelle nur mit gleichen Datentypen</a:t>
            </a:r>
          </a:p>
          <a:p>
            <a:pPr lvl="0"/>
            <a:r>
              <a:rPr/>
              <a:t>Array: Dreidimensionale Matrix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Zentrales Konzept in R</a:t>
            </a:r>
          </a:p>
          <a:p>
            <a:pPr lvl="0"/>
            <a:r>
              <a:rPr/>
              <a:t>Struktur: Zeilen für Observationen, Spalten für Attribute</a:t>
            </a:r>
          </a:p>
          <a:p>
            <a:pPr lvl="0"/>
            <a:r>
              <a:rPr/>
              <a:t>Zugriff auf Spalten über Dollarzeichen (</a:t>
            </a:r>
            <a:r>
              <a:rPr>
                <a:latin typeface="Courier"/>
              </a:rPr>
              <a:t>$</a:t>
            </a:r>
            <a:r>
              <a:rPr/>
              <a:t>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2: Deskriptive Statistik I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about money</a:t>
            </a:r>
          </a:p>
        </p:txBody>
      </p:sp>
      <p:pic>
        <p:nvPicPr>
          <p:cNvPr descr="images/einkommen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03600" y="1193800"/>
            <a:ext cx="2349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könnte man die Einkommensverteilung beschreiben?</a:t>
            </a:r>
          </a:p>
        </p:txBody>
      </p:sp>
      <p:pic>
        <p:nvPicPr>
          <p:cNvPr descr="images/einkommensschichtu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87600" y="1193800"/>
            <a:ext cx="4356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Was: Grafische Darstellung der Häufigkeitsverteilung in Klassen</a:t>
            </a:r>
          </a:p>
          <a:p>
            <a:pPr lvl="0"/>
            <a:r>
              <a:rPr/>
              <a:t>Bestandteile: X-Achse (Werte), Y-Achse (Häufigkeit), Balken (Klassenhäufigkeit)</a:t>
            </a:r>
          </a:p>
          <a:p>
            <a:pPr lvl="0"/>
            <a:r>
              <a:rPr/>
              <a:t>Wozu: Schneller Überblick über Datenverteilung und -muster</a:t>
            </a:r>
          </a:p>
          <a:p>
            <a:pPr lvl="0"/>
            <a:r>
              <a:rPr/>
              <a:t>Interpretation: Form (symmetrisch/schief), Modalität (uni-/multimodal), Ausreißer</a:t>
            </a:r>
          </a:p>
          <a:p>
            <a:pPr lvl="0"/>
            <a:r>
              <a:rPr/>
              <a:t>Wichtig: Klassenanzahl beeinflusst sichtbare Form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hist(data, breaks = 10)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sind statistische Kennzahlen wichtig?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zusammenfassen und vereinfachen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Reduktion von Komplexität</a:t>
            </a:r>
            <a:r>
              <a:rPr/>
              <a:t>: Große Datenmengen werden durch wenige Werte beschreibbar</a:t>
            </a:r>
          </a:p>
          <a:p>
            <a:pPr lvl="0"/>
            <a:r>
              <a:rPr b="1"/>
              <a:t>Kommunikation</a:t>
            </a:r>
            <a:r>
              <a:rPr/>
              <a:t>: Leichtere Vermittlung von Erkenntnissen an Nicht-Statistiker</a:t>
            </a:r>
          </a:p>
          <a:p>
            <a:pPr lvl="0"/>
            <a:r>
              <a:rPr b="1"/>
              <a:t>Vergleichbarkeit</a:t>
            </a:r>
            <a:r>
              <a:rPr/>
              <a:t>: Unterschiedliche Datensätze werden vergleichbar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Entscheidungsgrundlage in vielen Anwendungsbereichen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Wirtschaft</a:t>
            </a:r>
            <a:r>
              <a:rPr/>
              <a:t>: Grundlage für Investitionsentscheidungen und Marktanalysen</a:t>
            </a:r>
          </a:p>
          <a:p>
            <a:pPr lvl="0"/>
            <a:r>
              <a:rPr b="1"/>
              <a:t>Medizin</a:t>
            </a:r>
            <a:r>
              <a:rPr/>
              <a:t>: Interpretation von Studienergebnissen und diagnostischen Tests</a:t>
            </a:r>
          </a:p>
          <a:p>
            <a:pPr lvl="0"/>
            <a:r>
              <a:rPr b="1"/>
              <a:t>Politik</a:t>
            </a:r>
            <a:r>
              <a:rPr/>
              <a:t>: Faktenbasis für gesellschaftliche und wirtschaftliche Maßnahmen</a:t>
            </a:r>
          </a:p>
          <a:p>
            <a:pPr lvl="0"/>
            <a:r>
              <a:rPr b="1"/>
              <a:t>Wissenschaft</a:t>
            </a:r>
            <a:r>
              <a:rPr/>
              <a:t>: Prüfung von Hypothesen und Interpretation von Experimenten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Sie erwartet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Einführung in R und RStudio</a:t>
            </a:r>
          </a:p>
          <a:p>
            <a:pPr lvl="0"/>
            <a:r>
              <a:rPr/>
              <a:t>Datenimport und -aufbereitung</a:t>
            </a:r>
          </a:p>
          <a:p>
            <a:pPr lvl="0"/>
            <a:r>
              <a:rPr/>
              <a:t>Explorative Datenanalyse</a:t>
            </a:r>
          </a:p>
          <a:p>
            <a:pPr lvl="0"/>
            <a:r>
              <a:rPr/>
              <a:t>Datenvisualisierung</a:t>
            </a:r>
          </a:p>
          <a:p>
            <a:pPr lvl="0"/>
            <a:r>
              <a:rPr/>
              <a:t>Wahrscheinlichkeitsrechnung</a:t>
            </a:r>
          </a:p>
          <a:p>
            <a:pPr lvl="0"/>
            <a:r>
              <a:rPr/>
              <a:t>Lineare Regression</a:t>
            </a:r>
          </a:p>
          <a:p>
            <a:pPr lvl="0"/>
            <a:r>
              <a:rPr/>
              <a:t>Hypothesentests</a:t>
            </a:r>
          </a:p>
          <a:p>
            <a:pPr lvl="0"/>
            <a:r>
              <a:rPr/>
              <a:t>Korrelationen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Anwendungsfälle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Wichtig für…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Beispielanwendung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Durchschnittswerte, Summenbetrachtungen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Durchschnittseinkommen einer Region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 Werte, robust gegen Ausreißer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Typisches Haushaltseinkommen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Streuung, Qualitätskontrolle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Produktionsgenauigkeit in der Fertigung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Quartile/Boxplot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Verteilungsform, Ausreißererkennung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Identifikation von Ungleichheiten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Schiefe/Wölbung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Abweichungen von der Normalverteilung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Risikobewertung im Finanzwesen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Beschreibung zur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Deskriptive Statistik als Grundlage für </a:t>
            </a:r>
            <a:r>
              <a:rPr b="1"/>
              <a:t>statistische Tests</a:t>
            </a:r>
          </a:p>
          <a:p>
            <a:pPr lvl="0"/>
            <a:r>
              <a:rPr/>
              <a:t>Möglichkeit der </a:t>
            </a:r>
            <a:r>
              <a:rPr b="1"/>
              <a:t>Stichprobenerhebung</a:t>
            </a:r>
            <a:r>
              <a:rPr/>
              <a:t> statt Vollerhebung</a:t>
            </a:r>
          </a:p>
          <a:p>
            <a:pPr lvl="0"/>
            <a:r>
              <a:rPr/>
              <a:t>Basis für </a:t>
            </a:r>
            <a:r>
              <a:rPr b="1"/>
              <a:t>statistische Modellierung</a:t>
            </a:r>
            <a:r>
              <a:rPr/>
              <a:t> und </a:t>
            </a:r>
            <a:r>
              <a:rPr b="1"/>
              <a:t>Vorhersagen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Erkennung von Mustern und Besonderheiten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Ausreißer</a:t>
            </a:r>
            <a:r>
              <a:rPr/>
              <a:t>: Potentielle Fehler oder besondere Fälle</a:t>
            </a:r>
          </a:p>
          <a:p>
            <a:pPr lvl="0"/>
            <a:r>
              <a:rPr b="1"/>
              <a:t>Trends</a:t>
            </a:r>
            <a:r>
              <a:rPr/>
              <a:t>: Entwicklungen über Zeit</a:t>
            </a:r>
          </a:p>
          <a:p>
            <a:pPr lvl="0"/>
            <a:r>
              <a:rPr b="1"/>
              <a:t>Gruppenunterschiede</a:t>
            </a:r>
            <a:r>
              <a:rPr/>
              <a:t>: Systematische Variation zwischen Teilgruppen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 / ungewöhnlich / unmöglich</a:t>
            </a:r>
          </a:p>
        </p:txBody>
      </p:sp>
      <p:pic>
        <p:nvPicPr>
          <p:cNvPr descr="images/hadlu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193800"/>
            <a:ext cx="5257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Beispiele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Anwendungsgebiet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Nutzen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Medizin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Referenzwerte (z.B. Blutdruck, BMI)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Diagnostik, Risikoeinschätzung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Finanzmarkt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Volatilität (Standardabweichung)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Risikobewertung von Anlagen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Qualitätssicherung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Prozessfähigkeitsindizes (basierend auf σ)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Optimierung von Produktionsprozessen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Sozialforschung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Gini-Koeffizient (basierend auf Verteilung)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Ungleichheitsmaße in der Gesellschaft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Meteorologie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Durchschnittstemperaturen + Extremwerte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Klimaforschung, Wettervorhersage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pic>
        <p:nvPicPr>
          <p:cNvPr descr="images/mean-mode-media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8026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Mean bezeichnet das arithmetische Mittel, häufig als „Durchschnitt” bezeichnet: mean()</a:t>
            </a:r>
          </a:p>
          <a:p>
            <a:pPr lvl="0"/>
            <a:r>
              <a:rPr/>
              <a:t>Neben dem arithmetischen Mittel existieren weitere Mittelwerte, zum Beispiel das geometrische Mittel</a:t>
            </a:r>
          </a:p>
          <a:p>
            <a:pPr lvl="0"/>
            <a:r>
              <a:rPr/>
              <a:t>Der Median ist weniger anfällig für Ausreißer: median()</a:t>
            </a:r>
          </a:p>
          <a:p>
            <a:pPr lvl="0"/>
            <a:r>
              <a:rPr/>
              <a:t>Der Modalwert kann auch mit kategorialen Variablen umgehen</a:t>
            </a:r>
          </a:p>
          <a:p>
            <a:pPr lvl="0"/>
            <a:r>
              <a:rPr/>
              <a:t>In R existiert kein Befehl für den Modalwert ☹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Merke</a:t>
            </a:r>
          </a:p>
        </p:txBody>
      </p:sp>
      <p:pic>
        <p:nvPicPr>
          <p:cNvPr descr="images/meme-durchschnit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really happened</a:t>
            </a:r>
          </a:p>
        </p:txBody>
      </p:sp>
      <p:pic>
        <p:nvPicPr>
          <p:cNvPr descr="images/clinton-aver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95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Auch die MOPO…</a:t>
            </a:r>
          </a:p>
        </p:txBody>
      </p:sp>
      <p:pic>
        <p:nvPicPr>
          <p:cNvPr descr="images/Bildschirmfoto%202025-05-09%20um%2011.34.3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25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Erwartungen und Interaktion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Slido:</a:t>
            </a:r>
            <a:r>
              <a:rPr/>
              <a:t> Interaktive Beteiligung über </a:t>
            </a:r>
            <a:r>
              <a:rPr>
                <a:hlinkClick r:id="rId2"/>
              </a:rPr>
              <a:t>Slido</a:t>
            </a:r>
          </a:p>
          <a:p>
            <a:pPr lvl="1"/>
            <a:r>
              <a:rPr/>
              <a:t>16 Uhr: #68430031</a:t>
            </a:r>
          </a:p>
          <a:p>
            <a:pPr lvl="1"/>
            <a:r>
              <a:rPr/>
              <a:t>18 Uhr: #68430032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Streuungsmaße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Spannweite (Range)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Die Spannweite ist der einfachste Streuungsparameter</a:t>
            </a:r>
          </a:p>
          <a:p>
            <a:pPr lvl="0"/>
            <a:r>
              <a:rPr/>
              <a:t>Berechnung: Maximum - Minimum</a:t>
            </a:r>
          </a:p>
          <a:p>
            <a:pPr lvl="0"/>
            <a:r>
              <a:rPr/>
              <a:t>Sehr anfällig für Ausreißer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diff(range(data))</a:t>
            </a:r>
            <a:r>
              <a:rPr/>
              <a:t> oder </a:t>
            </a:r>
            <a:r>
              <a:rPr>
                <a:latin typeface="Courier"/>
              </a:rPr>
              <a:t>max(data) - min(data)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Interquartilsabstand (IQR)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Robusteres Streuungsmaß, das Ausreißer besser berücksichtigt</a:t>
            </a:r>
          </a:p>
          <a:p>
            <a:pPr lvl="0"/>
            <a:r>
              <a:rPr/>
              <a:t>Berechnung: 75%-Quartil minus 25%-Quartil (Q3 - Q1)</a:t>
            </a:r>
          </a:p>
          <a:p>
            <a:pPr lvl="0"/>
            <a:r>
              <a:rPr/>
              <a:t>Enthält die mittleren 50% der Daten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IQR(data)</a:t>
            </a:r>
            <a:r>
              <a:rPr/>
              <a:t> oder </a:t>
            </a:r>
            <a:r>
              <a:rPr>
                <a:latin typeface="Courier"/>
              </a:rPr>
              <a:t>quantile(data, 0.75) - quantile(data, 0.25)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Varianz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Durchschnittliche quadratische Abweichung vom Mittelwert</a:t>
                </a:r>
              </a:p>
              <a:p>
                <a:pPr lvl="0"/>
                <a:r>
                  <a:rPr/>
                  <a:t>Berechnung für Grundgesamtheit: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σ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  <a:p>
                <a:pPr lvl="0"/>
                <a:r>
                  <a:rPr/>
                  <a:t>Berechnung für Stichprobe (korrigierte Varianz):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s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acc>
                                    <m:accPr>
                                      <m:chr m:val="‾"/>
                                    </m:accPr>
                                    <m:e>
                                      <m:r>
                                        <m:t>x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  <a:p>
                <a:pPr lvl="0"/>
                <a:r>
                  <a:rPr/>
                  <a:t>Einheit: Quadrat der Einheit der Ursprungsdaten</a:t>
                </a:r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var(data)</a:t>
                </a:r>
              </a:p>
            </p:txBody>
          </p:sp>
        </mc:Choice>
      </mc:AlternateContent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Standardabweichung</a:t>
            </a:r>
          </a:p>
        </p:txBody>
      </p:sp>
      <p:pic>
        <p:nvPicPr>
          <p:cNvPr descr="images/Standard_deviation_diagram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Standardabweichung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Wurzel aus der Varianz: Dieselbe Einheit wie die Ursprungsdaten</a:t>
                </a:r>
              </a:p>
              <a:p>
                <a:pPr lvl="0"/>
                <a:r>
                  <a:rPr/>
                  <a:t>Berechnung für Grundgesamtheit: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σ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sSub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r>
                                        <m:t>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</a:p>
              <a:p>
                <a:pPr lvl="0"/>
                <a:r>
                  <a:rPr/>
                  <a:t>Berechnung für Stichprobe: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t>1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sSub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acc>
                                        <m:accPr>
                                          <m:chr m:val="‾"/>
                                        </m:accPr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sd(data)</a:t>
                </a:r>
              </a:p>
            </p:txBody>
          </p:sp>
        </mc:Choice>
      </mc:AlternateContent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der Standardabweichung im Kontext der Normalverteilung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Bei normalverteilten Daten liegen ca. 68% der Werte innerhalb von μ ± σ (Mittelwert ± 1 Standardabweichung)</a:t>
            </a:r>
          </a:p>
          <a:p>
            <a:pPr lvl="0"/>
            <a:r>
              <a:rPr/>
              <a:t>Ca. 95% der Werte liegen innerhalb von μ ± 2σ</a:t>
            </a:r>
          </a:p>
          <a:p>
            <a:pPr lvl="0"/>
            <a:r>
              <a:rPr/>
              <a:t>Ca. 99,7% der Werte liegen innerhalb von μ ± 3σ (“Drei-Sigma-Regel”)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Formparameter</a:t>
            </a:r>
          </a:p>
        </p:txBody>
      </p:sp>
      <p:pic>
        <p:nvPicPr>
          <p:cNvPr descr="images/3-s2.0-B9780128207178000087-f05-03-9780128207178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60500"/>
            <a:ext cx="82296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Schiefe (Skewness)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Misst die Asymmetrie einer Verteilung</a:t>
            </a:r>
          </a:p>
          <a:p>
            <a:pPr lvl="0"/>
            <a:r>
              <a:rPr/>
              <a:t>Positive Schiefe: rechtsschiefe Verteilung (längerer “Schwanz” nach rechts)</a:t>
            </a:r>
          </a:p>
          <a:p>
            <a:pPr lvl="0"/>
            <a:r>
              <a:rPr/>
              <a:t>Negative Schiefe: linksschiefe Verteilung (längerer “Schwanz” nach links)</a:t>
            </a:r>
          </a:p>
          <a:p>
            <a:pPr lvl="0"/>
            <a:r>
              <a:rPr/>
              <a:t>Schiefe von 0: symmetrische Verteilung (z.B. Normalverteilung)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skewness(data)</a:t>
            </a:r>
            <a:r>
              <a:rPr/>
              <a:t> aus dem Paket </a:t>
            </a:r>
            <a:r>
              <a:rPr b="1"/>
              <a:t>moments</a:t>
            </a:r>
            <a:r>
              <a:rPr/>
              <a:t> oder </a:t>
            </a:r>
            <a:r>
              <a:rPr b="1"/>
              <a:t>e1071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Wölbung (Kurtosis)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Misst die “Spitzheit” bzw. “Flachheit” einer Verteilung</a:t>
            </a:r>
          </a:p>
          <a:p>
            <a:pPr lvl="0"/>
            <a:r>
              <a:rPr/>
              <a:t>Normalverteilung hat eine Kurtosis von 3 (manchmal als Exzess-Kurtosis = 0 dargestellt)</a:t>
            </a:r>
          </a:p>
          <a:p>
            <a:pPr lvl="0"/>
            <a:r>
              <a:rPr/>
              <a:t>Hohe Kurtosis (&gt;3): spitze Verteilung mit “schweren Enden” (mehr Extremwerte)</a:t>
            </a:r>
          </a:p>
          <a:p>
            <a:pPr lvl="0"/>
            <a:r>
              <a:rPr/>
              <a:t>Niedrige Kurtosis (&lt;3): flache Verteilung mit “leichten Enden” (weniger Extremwerte)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kurtosis(data)</a:t>
            </a:r>
            <a:r>
              <a:rPr/>
              <a:t> aus dem Paket </a:t>
            </a:r>
            <a:r>
              <a:rPr b="1"/>
              <a:t>moments</a:t>
            </a:r>
            <a:r>
              <a:rPr/>
              <a:t> oder </a:t>
            </a:r>
            <a:r>
              <a:rPr b="1"/>
              <a:t>e1071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Welche Note kann ich erwarten?</a:t>
            </a:r>
          </a:p>
        </p:txBody>
      </p:sp>
      <p:pic>
        <p:nvPicPr>
          <p:cNvPr descr="images/grade-distribu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193800"/>
            <a:ext cx="549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Positionskennwerte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Quantile und Perzentile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Teile die Daten in gleich große Teile</a:t>
            </a:r>
          </a:p>
          <a:p>
            <a:pPr lvl="0"/>
            <a:r>
              <a:rPr/>
              <a:t>Median = 0,5-Quantil (50%-Perzentil)</a:t>
            </a:r>
          </a:p>
          <a:p>
            <a:pPr lvl="0"/>
            <a:r>
              <a:rPr/>
              <a:t>Quartile teilen die Daten in vier gleiche Teile:</a:t>
            </a:r>
          </a:p>
          <a:p>
            <a:pPr lvl="1"/>
            <a:r>
              <a:rPr/>
              <a:t>Q1 = 0,25-Quantil (25%-Perzentil)</a:t>
            </a:r>
          </a:p>
          <a:p>
            <a:pPr lvl="1"/>
            <a:r>
              <a:rPr/>
              <a:t>Q2 = 0,5-Quantil (50%-Perzentil) = Median</a:t>
            </a:r>
          </a:p>
          <a:p>
            <a:pPr lvl="1"/>
            <a:r>
              <a:rPr/>
              <a:t>Q3 = 0,75-Quantil (75%-Perzentil)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quantile(data, probs = c(0.25, 0.5, 0.75))</a:t>
            </a:r>
            <a:r>
              <a:rPr/>
              <a:t> für Quartile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</a:t>
            </a:r>
          </a:p>
        </p:txBody>
      </p:sp>
      <p:pic>
        <p:nvPicPr>
          <p:cNvPr descr="images/Elements_of_a_boxplot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44600"/>
            <a:ext cx="82296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Visuelle Darstellung von Quartilen und Ausreißern</a:t>
            </a:r>
          </a:p>
          <a:p>
            <a:pPr lvl="0"/>
            <a:r>
              <a:rPr/>
              <a:t>Box: Interquartilsabstand (IQR) von Q1 bis Q3</a:t>
            </a:r>
          </a:p>
          <a:p>
            <a:pPr lvl="0"/>
            <a:r>
              <a:rPr/>
              <a:t>Mittellinie: Median (Q2)</a:t>
            </a:r>
          </a:p>
          <a:p>
            <a:pPr lvl="0"/>
            <a:r>
              <a:rPr/>
              <a:t>Whiskers: Typischerweise bis max. 1,5 × IQR von der Box</a:t>
            </a:r>
          </a:p>
          <a:p>
            <a:pPr lvl="0"/>
            <a:r>
              <a:rPr/>
              <a:t>Punkte außerhalb der Whiskers: potenzielle Ausreißer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boxplot(data)</a:t>
            </a:r>
          </a:p>
          <a:p>
            <a:pPr lvl="0" indent="0" marL="0">
              <a:buNone/>
            </a:pPr>
            <a:r>
              <a:rPr/>
              <a:t>#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macht man das in R?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Schiefe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skewness(data)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Asymmetrie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Wölbung (Kurtosis)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kurtosis(data)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“Spitzheit”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Quantile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quantile(data, c(.25,.5,.75))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25 %, 50 %, 75 %-Werte (Quartile)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Übung mit dem Datensatz iris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600"/>
                <a:gridCol w="2362200"/>
                <a:gridCol w="36068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3: Deskriptive Statistik II &amp; Datenmanipulation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Typischer Ablauf</a:t>
            </a:r>
          </a:p>
        </p:txBody>
      </p:sp>
      <p:pic>
        <p:nvPicPr>
          <p:cNvPr descr="images/CRISP-DM_Process_Diagra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Das Tidyverse-Paket von Hadley Wickham</a:t>
            </a:r>
          </a:p>
          <a:p>
            <a:pPr lvl="0"/>
            <a:r>
              <a:rPr/>
              <a:t>Code the way you think</a:t>
            </a:r>
          </a:p>
          <a:p>
            <a:pPr lvl="0"/>
            <a:r>
              <a:rPr/>
              <a:t>Enthält Packages wie dplyr und readr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Packages installieren und laden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Packages als Erweiterungen zu base R</a:t>
            </a:r>
          </a:p>
          <a:p>
            <a:pPr lvl="0"/>
            <a:r>
              <a:rPr/>
              <a:t>Installation über Tools =&gt; Install Packages</a:t>
            </a:r>
          </a:p>
          <a:p>
            <a:pPr lvl="0"/>
            <a:r>
              <a:rPr/>
              <a:t>Laden über library(NAME)</a:t>
            </a:r>
          </a:p>
          <a:p>
            <a:pPr lvl="0"/>
            <a:r>
              <a:rPr/>
              <a:t>tidyverse und nycflights23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Rules of 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Fragen:</a:t>
            </a:r>
            <a:r>
              <a:rPr/>
              <a:t> Bitte unterbrechen Sie mich für Fragen</a:t>
            </a:r>
          </a:p>
          <a:p>
            <a:pPr lvl="0"/>
            <a:r>
              <a:rPr b="1"/>
              <a:t>Kontakt:</a:t>
            </a:r>
            <a:r>
              <a:rPr/>
              <a:t> </a:t>
            </a:r>
            <a:r>
              <a:rPr>
                <a:hlinkClick r:id="rId2"/>
              </a:rPr>
              <a:t>tom@alby.de</a:t>
            </a:r>
          </a:p>
          <a:p>
            <a:pPr lvl="0"/>
            <a:r>
              <a:rPr b="1"/>
              <a:t>Moodle:</a:t>
            </a:r>
            <a:r>
              <a:rPr/>
              <a:t> Einschreibeschlüssel: iLoveStats!</a:t>
            </a:r>
          </a:p>
          <a:p>
            <a:pPr lvl="0"/>
            <a:r>
              <a:rPr b="1"/>
              <a:t>Materialien:</a:t>
            </a:r>
            <a:r>
              <a:rPr/>
              <a:t> </a:t>
            </a:r>
            <a:r>
              <a:rPr>
                <a:hlinkClick r:id="rId3"/>
              </a:rPr>
              <a:t>https://alby.link/statistik</a:t>
            </a:r>
          </a:p>
          <a:p>
            <a:pPr lvl="0"/>
            <a:r>
              <a:rPr b="1"/>
              <a:t>Teilnahme:</a:t>
            </a:r>
            <a:r>
              <a:rPr/>
              <a:t> Präsenzpflicht, in Ausnahmefällen auch online via Zoom (HU), Aufzeichnungen verfügbar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Beschreiben Sie die Schritte, um eine Tüte Gummibärchen nach Farben zu sortieren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pic>
        <p:nvPicPr>
          <p:cNvPr descr="images/gummibaerch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46400" y="1193800"/>
            <a:ext cx="325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Öffne die Gummibärchentüte</a:t>
            </a:r>
          </a:p>
          <a:p>
            <a:pPr lvl="0"/>
            <a:r>
              <a:rPr/>
              <a:t>Gruppiere die Gummibärchen nach Farbe</a:t>
            </a:r>
          </a:p>
          <a:p>
            <a:pPr lvl="0"/>
            <a:r>
              <a:rPr/>
              <a:t>Zähle die Gummibärchen pro Farbe durch</a:t>
            </a:r>
          </a:p>
          <a:p>
            <a:pPr lvl="0"/>
            <a:r>
              <a:rPr/>
              <a:t>Zugabe: Sortiere absteigend nach Häufigkeit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Gummibärchentüte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group_by</a:t>
            </a:r>
            <a:r>
              <a:rPr>
                <a:solidFill>
                  <a:srgbClr val="003B4F"/>
                </a:solidFill>
                <a:latin typeface="Courier"/>
              </a:rPr>
              <a:t>(farbe)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summarize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Anzahl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n</a:t>
            </a:r>
            <a:r>
              <a:rPr>
                <a:solidFill>
                  <a:srgbClr val="003B4F"/>
                </a:solidFill>
                <a:latin typeface="Courier"/>
              </a:rPr>
              <a:t>())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arrange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desc</a:t>
            </a:r>
            <a:r>
              <a:rPr>
                <a:solidFill>
                  <a:srgbClr val="003B4F"/>
                </a:solidFill>
                <a:latin typeface="Courier"/>
              </a:rPr>
              <a:t>(Anzahl))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Funktionen in 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latin typeface="Courier"/>
              </a:rPr>
              <a:t>group_by()</a:t>
            </a:r>
            <a:r>
              <a:rPr/>
              <a:t>: Gruppieren nach Variablen</a:t>
            </a:r>
          </a:p>
          <a:p>
            <a:pPr lvl="0"/>
            <a:r>
              <a:rPr>
                <a:latin typeface="Courier"/>
              </a:rPr>
              <a:t>select()</a:t>
            </a:r>
            <a:r>
              <a:rPr/>
              <a:t>: Spalten auswählen</a:t>
            </a:r>
          </a:p>
          <a:p>
            <a:pPr lvl="0"/>
            <a:r>
              <a:rPr>
                <a:latin typeface="Courier"/>
              </a:rPr>
              <a:t>filter()</a:t>
            </a:r>
            <a:r>
              <a:rPr/>
              <a:t>: Zeilen nach Werten filtern</a:t>
            </a:r>
          </a:p>
          <a:p>
            <a:pPr lvl="0"/>
            <a:r>
              <a:rPr>
                <a:latin typeface="Courier"/>
              </a:rPr>
              <a:t>mutate()</a:t>
            </a:r>
            <a:r>
              <a:rPr/>
              <a:t>: Variablen erstellen oder modifizieren</a:t>
            </a:r>
          </a:p>
          <a:p>
            <a:pPr lvl="0"/>
            <a:r>
              <a:rPr>
                <a:latin typeface="Courier"/>
              </a:rPr>
              <a:t>summarise()</a:t>
            </a:r>
            <a:r>
              <a:rPr/>
              <a:t>: Mehrere Werte zu einem Ergebnis reduzieren</a:t>
            </a:r>
          </a:p>
          <a:p>
            <a:pPr lvl="0"/>
            <a:r>
              <a:rPr>
                <a:latin typeface="Courier"/>
              </a:rPr>
              <a:t>arrange()</a:t>
            </a:r>
            <a:r>
              <a:rPr/>
              <a:t>: Sortierung ändern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Ausprobieren mit nycflights23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5 Datensätze</a:t>
            </a:r>
          </a:p>
          <a:p>
            <a:pPr lvl="1"/>
            <a:r>
              <a:rPr/>
              <a:t>flights</a:t>
            </a:r>
          </a:p>
          <a:p>
            <a:pPr lvl="1"/>
            <a:r>
              <a:rPr/>
              <a:t>planes</a:t>
            </a:r>
          </a:p>
          <a:p>
            <a:pPr lvl="1"/>
            <a:r>
              <a:rPr/>
              <a:t>airlines</a:t>
            </a:r>
          </a:p>
          <a:p>
            <a:pPr lvl="1"/>
            <a:r>
              <a:rPr/>
              <a:t>airports</a:t>
            </a:r>
          </a:p>
          <a:p>
            <a:pPr lvl="1"/>
            <a:r>
              <a:rPr/>
              <a:t>weather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Demo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 nicht geladen</a:t>
            </a:r>
          </a:p>
          <a:p>
            <a:pPr lvl="0"/>
            <a:r>
              <a:rPr/>
              <a:t>Pipe-Symbol falsch verwendet</a:t>
            </a:r>
          </a:p>
          <a:p>
            <a:pPr lvl="0"/>
            <a:r>
              <a:rPr/>
              <a:t>Unvollständige Code-Chunks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Datensätze miteinander verbinden</a:t>
            </a:r>
          </a:p>
        </p:txBody>
      </p:sp>
      <p:pic>
        <p:nvPicPr>
          <p:cNvPr descr="images/join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38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lesen und schreiben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Dateiformate: CSV, JSON, ARFF, Excel, Parquet, u.a.</a:t>
            </a:r>
          </a:p>
          <a:p>
            <a:pPr lvl="0"/>
            <a:r>
              <a:rPr/>
              <a:t>Was sind die Vor- und Nachteile der Formate?</a:t>
            </a:r>
          </a:p>
          <a:p>
            <a:pPr lvl="0"/>
            <a:r>
              <a:rPr/>
              <a:t>Import-Beispiele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Prüfungsleistung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Prüfungsleistung:</a:t>
            </a:r>
            <a:r>
              <a:rPr/>
              <a:t> Hausarbeit mit einer Bearbeitungszeit von sechs Wochen</a:t>
            </a:r>
          </a:p>
          <a:p>
            <a:pPr lvl="0"/>
            <a:r>
              <a:rPr b="1"/>
              <a:t>Keine Gruppenarbeit:</a:t>
            </a:r>
            <a:r>
              <a:rPr/>
              <a:t> Im Kurs ja, für die Hausarbeit nein</a:t>
            </a:r>
          </a:p>
          <a:p>
            <a:pPr lvl="0"/>
            <a:r>
              <a:rPr b="1"/>
              <a:t>ChatGPT &amp; Co:</a:t>
            </a:r>
            <a:r>
              <a:rPr/>
              <a:t> Erlaubt, aber…</a:t>
            </a:r>
          </a:p>
          <a:p>
            <a:pPr lvl="0"/>
            <a:r>
              <a:rPr/>
              <a:t>Bitte kein </a:t>
            </a:r>
            <a:r>
              <a:rPr b="1"/>
              <a:t>bedeutungsloser Wohlklang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Pro-Tipp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Importzeile aus Code Preview kopieren und ins Notebook kopieren</a:t>
            </a:r>
          </a:p>
          <a:p>
            <a:pPr lvl="0"/>
            <a:r>
              <a:rPr/>
              <a:t>library ignorieren (haben wir schon mit dem Tidyverse importiert)</a:t>
            </a:r>
          </a:p>
          <a:p>
            <a:pPr lvl="0"/>
            <a:r>
              <a:rPr/>
              <a:t>View(gadata) ignorieren (nervt nur)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4: Datenvisualisierung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Datenvisualisierung?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greatest value of a picture is when it forces us to notice what we never expected to see. (John Tukey)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Datenvisualisierung, Teil 2</a:t>
            </a:r>
          </a:p>
        </p:txBody>
      </p:sp>
      <p:pic>
        <p:nvPicPr>
          <p:cNvPr descr="images/Anscombe's_quartet_3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193800"/>
            <a:ext cx="466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Was ist der Kontext?</a:t>
            </a:r>
          </a:p>
          <a:p>
            <a:pPr lvl="1"/>
            <a:r>
              <a:rPr/>
              <a:t>An wen wird kommuniziert?</a:t>
            </a:r>
          </a:p>
          <a:p>
            <a:pPr lvl="1"/>
            <a:r>
              <a:rPr/>
              <a:t>Was soll der Empfänger wissen oder tun?</a:t>
            </a:r>
          </a:p>
          <a:p>
            <a:pPr lvl="1"/>
            <a:r>
              <a:rPr/>
              <a:t>Welche Daten sind vorhanden, um den Case zu untermauern?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2" type="arabicPeriod"/>
            </a:pPr>
            <a:r>
              <a:rPr/>
              <a:t>Welche ist das passendste Visualierung?</a:t>
            </a:r>
          </a:p>
          <a:p>
            <a:pPr lvl="1"/>
            <a:r>
              <a:rPr/>
              <a:t>Ein oder zwei Zahlen, die im Fokus stehen? =&gt; Text!</a:t>
            </a:r>
          </a:p>
          <a:p>
            <a:pPr lvl="1"/>
            <a:r>
              <a:rPr/>
              <a:t>Liniendiagramme für continuous data</a:t>
            </a:r>
          </a:p>
          <a:p>
            <a:pPr lvl="1"/>
            <a:r>
              <a:rPr/>
              <a:t>Säulendiagramme für kategoriale Daten, müssen bei 0 anfangen</a:t>
            </a:r>
          </a:p>
          <a:p>
            <a:pPr lvl="1"/>
            <a:r>
              <a:rPr/>
              <a:t>Die Beziehungen der Daten untereinander bestimmen die Visualisierung, sofern Sie mehr als eine Variable haben</a:t>
            </a:r>
          </a:p>
          <a:p>
            <a:pPr lvl="1"/>
            <a:r>
              <a:rPr/>
              <a:t>Vermeiden Sie Tortendiagramme, Donuts, 3D, zweite Y-Achsen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3" type="arabicPeriod"/>
            </a:pPr>
            <a:r>
              <a:rPr/>
              <a:t>Entfernen Sie „Clutter”</a:t>
            </a:r>
          </a:p>
          <a:p>
            <a:pPr lvl="1" indent="-342900" marL="685800">
              <a:buAutoNum type="arabicPeriod"/>
            </a:pPr>
            <a:r>
              <a:rPr/>
              <a:t>Entfernen Sie alles, das keinen informativen Mehrwert hat (z.B. Farben für die Ästhetik)</a:t>
            </a:r>
          </a:p>
          <a:p>
            <a:pPr lvl="1" indent="-342900" marL="685800">
              <a:buAutoNum type="arabicPeriod"/>
            </a:pPr>
            <a:r>
              <a:rPr/>
              <a:t>Arbeiten Sie mit freiem Raum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4" type="arabicPeriod"/>
            </a:pPr>
            <a:r>
              <a:rPr/>
              <a:t>Fokussieren Sie die Aufmerksamkeit, wo Sie hin soll</a:t>
            </a:r>
          </a:p>
          <a:p>
            <a:pPr lvl="1"/>
            <a:r>
              <a:rPr/>
              <a:t>Größe, Position und, ja, manchmal auch Farbe nutzen um zu signalisieren, was wichtig ist</a:t>
            </a:r>
          </a:p>
          <a:p>
            <a:pPr lvl="1"/>
            <a:r>
              <a:rPr/>
              <a:t>Wohin gehen die Augen?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-342900" marL="342900">
              <a:buAutoNum startAt="5" type="arabicPeriod"/>
            </a:pPr>
            <a:r>
              <a:rPr/>
              <a:t>Nutzen Sie Storytelling</a:t>
            </a:r>
          </a:p>
          <a:p>
            <a:pPr lvl="1"/>
            <a:r>
              <a:rPr/>
              <a:t>Niemand will einfach nur Auflistungen von Zahlen und Diagrammen sehen.</a:t>
            </a:r>
          </a:p>
          <a:p>
            <a:pPr lvl="1"/>
            <a:r>
              <a:rPr/>
              <a:t>Schreiben Sie einen Plot. Anfang, eventuell sogar einen Twist, und ein Ende mit Call to Action (in der Wissenschaft reicht eine Diskussion ☺)</a:t>
            </a:r>
          </a:p>
          <a:p>
            <a:pPr lvl="1"/>
            <a:r>
              <a:rPr/>
              <a:t>Bitte arbeiten Sie nicht einfach nur mechanisch alles ab, was Sie können.</a:t>
            </a:r>
          </a:p>
        </p:txBody>
      </p:sp>
      <p:pic>
        <p:nvPicPr>
          <p:cNvPr descr="images/storytelli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80100" y="1193800"/>
            <a:ext cx="156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Redundant Coding</a:t>
            </a:r>
          </a:p>
        </p:txBody>
      </p:sp>
      <p:pic>
        <p:nvPicPr>
          <p:cNvPr descr="Statistik_Seminar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Statistik_Seminar_files/figure-pptx/unnamed-chunk-2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sieht die Hausarbeit aus?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Sie</a:t>
            </a:r>
            <a:r>
              <a:rPr/>
              <a:t> suchen sich einen Datensatz aus und </a:t>
            </a:r>
            <a:r>
              <a:rPr b="1"/>
              <a:t>holen</a:t>
            </a:r>
            <a:r>
              <a:rPr/>
              <a:t> sich das </a:t>
            </a:r>
            <a:r>
              <a:rPr b="1"/>
              <a:t>Ok</a:t>
            </a:r>
          </a:p>
          <a:p>
            <a:pPr lvl="0"/>
            <a:r>
              <a:rPr b="1"/>
              <a:t>Sie</a:t>
            </a:r>
            <a:r>
              <a:rPr/>
              <a:t> definieren Hypothesen zu diesem Datensatz und sprechen diese mit mir ab</a:t>
            </a:r>
          </a:p>
          <a:p>
            <a:pPr lvl="0"/>
            <a:r>
              <a:rPr/>
              <a:t>Hausarbeit in einem speziellen </a:t>
            </a:r>
            <a:r>
              <a:rPr b="1"/>
              <a:t>Dateiformat</a:t>
            </a:r>
            <a:r>
              <a:rPr/>
              <a:t>, das im Kurs vermittelt wird</a:t>
            </a:r>
          </a:p>
          <a:p>
            <a:pPr lvl="0"/>
            <a:r>
              <a:rPr/>
              <a:t>Hausarbeit wird </a:t>
            </a:r>
            <a:r>
              <a:rPr b="1"/>
              <a:t>während des Semesters</a:t>
            </a:r>
            <a:r>
              <a:rPr/>
              <a:t> vorbereitet</a:t>
            </a:r>
          </a:p>
          <a:p>
            <a:pPr lvl="0"/>
            <a:r>
              <a:rPr/>
              <a:t>Möglichkeit der </a:t>
            </a:r>
            <a:r>
              <a:rPr b="1"/>
              <a:t>Probeabgabe</a:t>
            </a:r>
          </a:p>
          <a:p>
            <a:pPr lvl="0"/>
            <a:r>
              <a:rPr b="1"/>
              <a:t>Bewertungskriterien</a:t>
            </a:r>
            <a:r>
              <a:rPr/>
              <a:t> sind online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Weißer Space ist gut… aber nicht zu viel!</a:t>
            </a:r>
          </a:p>
        </p:txBody>
      </p:sp>
      <p:pic>
        <p:nvPicPr>
          <p:cNvPr descr="Statistik_Seminar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879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Statistik_Seminar_files/figure-pptx/unnamed-chunk-4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879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Highlighting</a:t>
            </a:r>
          </a:p>
        </p:txBody>
      </p:sp>
      <p:pic>
        <p:nvPicPr>
          <p:cNvPr descr="Statistik_Seminar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identifiziert man das richtige Diagramm?</a:t>
            </a:r>
          </a:p>
        </p:txBody>
      </p:sp>
      <p:pic>
        <p:nvPicPr>
          <p:cNvPr descr="images/over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193800"/>
            <a:ext cx="5219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Scatter Plot / Streudiagramm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Beziehung zwischen zwei kontinuierlichen Variablen</a:t>
            </a:r>
          </a:p>
          <a:p>
            <a:pPr lvl="0"/>
            <a:r>
              <a:rPr/>
              <a:t>Jeder Punkt = eine Beobachtung</a:t>
            </a:r>
          </a:p>
          <a:p>
            <a:pPr lvl="0"/>
            <a:r>
              <a:rPr/>
              <a:t>Erkennt Muster, Cluster, Ausreißer und Korrelationen</a:t>
            </a:r>
          </a:p>
          <a:p>
            <a:pPr lvl="0"/>
            <a:r>
              <a:rPr/>
              <a:t>Benötigt numerische X/Y-Achsen</a:t>
            </a:r>
          </a:p>
          <a:p>
            <a:pPr lvl="0"/>
            <a:r>
              <a:rPr/>
              <a:t>Dritte Dimension durch Punktgröße/Farbe möglich</a:t>
            </a:r>
          </a:p>
        </p:txBody>
      </p:sp>
      <p:pic>
        <p:nvPicPr>
          <p:cNvPr descr="Statistik_Seminar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Korrelationsmatrix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Korrelationsstärke zwischen Variablen</a:t>
            </a:r>
          </a:p>
          <a:p>
            <a:pPr lvl="0"/>
            <a:r>
              <a:rPr/>
              <a:t>Farbe/Größe visualisiert Richtung und Stärke</a:t>
            </a:r>
          </a:p>
          <a:p>
            <a:pPr lvl="0"/>
            <a:r>
              <a:rPr/>
              <a:t>Unterscheidet klar positive/negative Korrelationen</a:t>
            </a:r>
          </a:p>
          <a:p>
            <a:pPr lvl="0"/>
            <a:r>
              <a:rPr/>
              <a:t>Identifiziert Muster und redundante Variablen</a:t>
            </a:r>
          </a:p>
          <a:p>
            <a:pPr lvl="0"/>
            <a:r>
              <a:rPr/>
              <a:t>Essentiell für explorative Datenanalyse</a:t>
            </a:r>
          </a:p>
        </p:txBody>
      </p:sp>
      <p:pic>
        <p:nvPicPr>
          <p:cNvPr descr="Statistik_Seminar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Venn-Diagramm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gemeinsame und einzigartige Elemente</a:t>
            </a:r>
          </a:p>
          <a:p>
            <a:pPr lvl="0"/>
            <a:r>
              <a:rPr/>
              <a:t>Überschneidungen visualisieren Gemeinsamkeiten</a:t>
            </a:r>
          </a:p>
          <a:p>
            <a:pPr lvl="0"/>
            <a:r>
              <a:rPr/>
              <a:t>Ideal für Vergleich von Kategorien/Merkmalen</a:t>
            </a:r>
          </a:p>
          <a:p>
            <a:pPr lvl="0"/>
            <a:r>
              <a:rPr/>
              <a:t>Funktioniert am besten mit 2-3 Gruppen</a:t>
            </a:r>
          </a:p>
          <a:p>
            <a:pPr lvl="0"/>
            <a:r>
              <a:rPr/>
              <a:t>Wird mit mehr als 5 Gruppen unübersichtlich</a:t>
            </a:r>
          </a:p>
        </p:txBody>
      </p:sp>
      <p:pic>
        <p:nvPicPr>
          <p:cNvPr descr="images/relationship_venn_4_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UpSet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Alternative für komplexe Überschneidungen</a:t>
            </a:r>
          </a:p>
          <a:p>
            <a:pPr lvl="0"/>
            <a:r>
              <a:rPr/>
              <a:t>Skalierbarer als klassische Venn-Diagramme</a:t>
            </a:r>
          </a:p>
          <a:p>
            <a:pPr lvl="0"/>
            <a:r>
              <a:rPr/>
              <a:t>Balken visualisieren Überschneidungsgrößen</a:t>
            </a:r>
          </a:p>
          <a:p>
            <a:pPr lvl="0"/>
            <a:r>
              <a:rPr/>
              <a:t>Punkte zeigen beteiligte Mengen</a:t>
            </a:r>
          </a:p>
          <a:p>
            <a:pPr lvl="0"/>
            <a:r>
              <a:rPr/>
              <a:t>Ideal für 4+ Gruppen/komplexe Beziehungen</a:t>
            </a:r>
          </a:p>
        </p:txBody>
      </p:sp>
      <p:pic>
        <p:nvPicPr>
          <p:cNvPr descr="images/ups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38300"/>
            <a:ext cx="40386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Sankey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Visualisiert Flüsse zwischen Kategorien</a:t>
            </a:r>
          </a:p>
          <a:p>
            <a:pPr lvl="0"/>
            <a:r>
              <a:rPr/>
              <a:t>Pfeilbreite zeigt Volumen/Wert</a:t>
            </a:r>
          </a:p>
          <a:p>
            <a:pPr lvl="0"/>
            <a:r>
              <a:rPr/>
              <a:t>Ideal für Verteilungen und Prozesse</a:t>
            </a:r>
          </a:p>
          <a:p>
            <a:pPr lvl="0"/>
            <a:r>
              <a:rPr/>
              <a:t>Zeigt Herkunft und Ziel von Ressourcen</a:t>
            </a:r>
          </a:p>
          <a:p>
            <a:pPr lvl="0"/>
            <a:r>
              <a:rPr/>
              <a:t>Verdeutlicht Proportionen über mehrere Stufen</a:t>
            </a:r>
          </a:p>
        </p:txBody>
      </p:sp>
      <p:pic>
        <p:nvPicPr>
          <p:cNvPr descr="Statistik_Seminar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Horizontal Bar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über Kategorien hinweg</a:t>
            </a:r>
          </a:p>
          <a:p>
            <a:pPr lvl="0"/>
            <a:r>
              <a:rPr/>
              <a:t>Horizontale Anordnung für bessere Lesbarkeit</a:t>
            </a:r>
          </a:p>
          <a:p>
            <a:pPr lvl="0"/>
            <a:r>
              <a:rPr/>
              <a:t>Ideal für lange Namen oder viele Kategorien</a:t>
            </a:r>
          </a:p>
          <a:p>
            <a:pPr lvl="0"/>
            <a:r>
              <a:rPr/>
              <a:t>Perfekt für Rankings und Wertvergleiche</a:t>
            </a:r>
          </a:p>
          <a:p>
            <a:pPr lvl="0"/>
            <a:r>
              <a:rPr/>
              <a:t>Einfach und übersichtlich</a:t>
            </a:r>
          </a:p>
        </p:txBody>
      </p:sp>
      <p:pic>
        <p:nvPicPr>
          <p:cNvPr descr="Statistik_Seminar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Column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mit vertikalen Balken</a:t>
            </a:r>
          </a:p>
          <a:p>
            <a:pPr lvl="0"/>
            <a:r>
              <a:rPr/>
              <a:t>Ideal für Ranking und Leistungsvergleiche</a:t>
            </a:r>
          </a:p>
          <a:p>
            <a:pPr lvl="0"/>
            <a:r>
              <a:rPr/>
              <a:t>Funktioniert gut mit wenigen, klaren Kategorien</a:t>
            </a:r>
          </a:p>
          <a:p>
            <a:pPr lvl="0"/>
            <a:r>
              <a:rPr/>
              <a:t>Kurze, lesbare Beschriftungen bevorzugen</a:t>
            </a:r>
          </a:p>
          <a:p>
            <a:pPr lvl="0"/>
            <a:r>
              <a:rPr/>
              <a:t>Konsistente Nullbasislinie für faire Vergleiche</a:t>
            </a:r>
          </a:p>
        </p:txBody>
      </p:sp>
      <p:pic>
        <p:nvPicPr>
          <p:cNvPr descr="Statistik_Seminar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 für die Angewandte Forschung</dc:title>
  <dc:creator>Dr. Tom Alby</dc:creator>
  <cp:keywords/>
  <dcterms:created xsi:type="dcterms:W3CDTF">2025-06-02T21:38:19Z</dcterms:created>
  <dcterms:modified xsi:type="dcterms:W3CDTF">2025-06-02T21:38:19Z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